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Average"/>
      <p:regular r:id="rId26"/>
    </p:embeddedFont>
    <p:embeddedFont>
      <p:font typeface="Oswald"/>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verage-regular.fntdata"/><Relationship Id="rId25" Type="http://schemas.openxmlformats.org/officeDocument/2006/relationships/slide" Target="slides/slide20.xml"/><Relationship Id="rId28" Type="http://schemas.openxmlformats.org/officeDocument/2006/relationships/font" Target="fonts/Oswald-bold.fntdata"/><Relationship Id="rId27" Type="http://schemas.openxmlformats.org/officeDocument/2006/relationships/font" Target="fonts/Oswa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mmercial.allianz.com/news-and-insights/expert-risk-articles/hurricane-season-mid-year-outlook-2023.html"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mmercial.allianz.com/news-and-insights/expert-risk-articles/hurricane-season-mid-year-outlook-2023.html"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wunderground.com/hurricane/articles/deadliest-atlantic-hurricanes" TargetMode="External"/><Relationship Id="rId3" Type="http://schemas.openxmlformats.org/officeDocument/2006/relationships/hyperlink" Target="https://en.wikipedia.org/wiki/2011_Joplin_tornado#:~:text=Overall%2C%20the%20tornado%20killed%20158,seventh%2Ddeadliest%20in%20U.S.%20history."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ccsafe.org/building-safety-journal/bsj-dives/how-damage-determines-a-tornados-rating-from-fujita-to-enhanced-fujita/"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lansingstatejournal.com/gcdn/presto/2023/08/12/PLSJ/119f1e78-4624-41b2-a74b-041c4aee60ea-trees_down.jpg" TargetMode="External"/><Relationship Id="rId3" Type="http://schemas.openxmlformats.org/officeDocument/2006/relationships/hyperlink" Target="https://www.timesfreepress.com/news/2020/apr/16/national-weather-service-confirms-ef-2-tornado-wal/" TargetMode="External"/><Relationship Id="rId4" Type="http://schemas.openxmlformats.org/officeDocument/2006/relationships/hyperlink" Target="https://www.ajc.com/news/fridays-weather-cold-clear-weather-shines-light-on-storms-damage/VB2DBBN3BVDK5JDDOMCYETEKZU/" TargetMode="External"/><Relationship Id="rId5" Type="http://schemas.openxmlformats.org/officeDocument/2006/relationships/hyperlink" Target="https://www.insurancejournal.com/magazines/mag-features/2014/05/19/329019.htm"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aynews9.com/fl/tampa/weather/2021/03/22/nearly-50-ef-5-and-f5-tornadoes-have-struck-the-u-s--since-1950"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9news.com/article/weather/accuweather/eta-strengthens-into-a-category-1-hurricane/507-fafea3b0-94cd-44e3-a17e-df41978ad18c" TargetMode="External"/><Relationship Id="rId3" Type="http://schemas.openxmlformats.org/officeDocument/2006/relationships/hyperlink" Target="https://www.lansingstatejournal.com/gcdn/presto/2023/08/12/PLSJ/119f1e78-4624-41b2-a74b-041c4aee60ea-trees_down.jpg" TargetMode="External"/><Relationship Id="rId4" Type="http://schemas.openxmlformats.org/officeDocument/2006/relationships/hyperlink" Target="https://www.denverpost.com/2017/09/17/hurricane-maria-carib-islands/" TargetMode="External"/><Relationship Id="rId5" Type="http://schemas.openxmlformats.org/officeDocument/2006/relationships/hyperlink" Target="https://www.nbcnews.com/news/us-news/hurricane-idalia-caused-even-damage-florida-didnt-rcna102985" TargetMode="External"/><Relationship Id="rId6" Type="http://schemas.openxmlformats.org/officeDocument/2006/relationships/hyperlink" Target="https://www.reuters.com/world/storm-fiona-batters-canadas-eastern-fishery-farms-2022-09-26/"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eatlantic.com/photo/2018/10/photos-incredible-devastation-left-hurricane-michael/572956/"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mmercial.allianz.com/news-and-insights/expert-risk-articles/hurricane-season-mid-year-outlook-2023.html"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mmercial.allianz.com/news-and-insights/expert-risk-articles/hurricane-season-mid-year-outlook-2023.html"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80f9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80f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96e8492f2a_0_1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96e8492f2a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9751f9bf38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9751f9bf3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9751f9bf38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9751f9bf3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2023 Hurricane Season: the mid-year outlook | Allianz Commercial</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96e8492f2a_0_7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96e8492f2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96e8492f2a_0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96e8492f2a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96e8492f2a_0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96e8492f2a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2023 Hurricane Season: the mid-year outlook | Allianz Commercial</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9751f9bf3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9751f9bf3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9751f9bf3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9751f9bf3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9751f9bf3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9751f9bf3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9751f9bf38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9751f9bf38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c6f980f91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c6f980f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Hurricane Facts: </a:t>
            </a:r>
            <a:r>
              <a:rPr lang="en" u="sng">
                <a:solidFill>
                  <a:schemeClr val="hlink"/>
                </a:solidFill>
                <a:hlinkClick r:id="rId2"/>
              </a:rPr>
              <a:t>Weather Underground (wunderground.com)</a:t>
            </a:r>
            <a:endParaRPr/>
          </a:p>
          <a:p>
            <a:pPr indent="0" lvl="0" marL="0" rtl="0" algn="l">
              <a:spcBef>
                <a:spcPts val="0"/>
              </a:spcBef>
              <a:spcAft>
                <a:spcPts val="0"/>
              </a:spcAft>
              <a:buNone/>
            </a:pPr>
            <a:r>
              <a:rPr lang="en"/>
              <a:t>Joplin Tornado Fact: </a:t>
            </a:r>
            <a:r>
              <a:rPr lang="en" u="sng">
                <a:solidFill>
                  <a:schemeClr val="hlink"/>
                </a:solidFill>
                <a:hlinkClick r:id="rId3"/>
              </a:rPr>
              <a:t>2011 Joplin tornado - Wikipedia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9751f9bf38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9751f9bf38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c6f980f91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c6f980f9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Tornado EF Scale Pic: </a:t>
            </a:r>
            <a:r>
              <a:rPr lang="en" u="sng">
                <a:solidFill>
                  <a:schemeClr val="hlink"/>
                </a:solidFill>
                <a:hlinkClick r:id="rId2"/>
              </a:rPr>
              <a:t>How damage determines a tornado's rating: From Fujita to Enhanced Fujita - ICC (iccsafe.org)</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c6f980f91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c6f980f9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Category 1 Img: </a:t>
            </a:r>
            <a:r>
              <a:rPr lang="en" u="sng">
                <a:solidFill>
                  <a:schemeClr val="hlink"/>
                </a:solidFill>
                <a:hlinkClick r:id="rId2"/>
              </a:rPr>
              <a:t>https://www.lansingstatejournal.com/gcdn/presto/2023/08/12/PLSJ/119f1e78-4624-41b2-a74b-041c4aee60ea-trees_down.jpg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Category 2 Img: </a:t>
            </a:r>
            <a:r>
              <a:rPr lang="en" u="sng">
                <a:solidFill>
                  <a:schemeClr val="hlink"/>
                </a:solidFill>
                <a:hlinkClick r:id="rId3"/>
              </a:rPr>
              <a:t>National Weather Service confirms EF2 tornado touched down in Walker County | Chattanooga Times Free Press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Category 3 Img: </a:t>
            </a:r>
            <a:r>
              <a:rPr lang="en" u="sng">
                <a:solidFill>
                  <a:schemeClr val="hlink"/>
                </a:solidFill>
                <a:hlinkClick r:id="rId4"/>
              </a:rPr>
              <a:t>4 tornadoes, including EF3, confirmed across 4 Georgia counties (ajc.com)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Category</a:t>
            </a:r>
            <a:r>
              <a:rPr lang="en"/>
              <a:t> 4 Img: </a:t>
            </a:r>
            <a:r>
              <a:rPr lang="en" u="sng">
                <a:solidFill>
                  <a:schemeClr val="hlink"/>
                </a:solidFill>
                <a:hlinkClick r:id="rId5"/>
              </a:rPr>
              <a:t>Arkansas Tornado Was EF4; EF2-Rated Twister Hit Oklahoma/Kansas (insurancejournal.com)</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96e8492f2a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96e8492f2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Joplin picture: </a:t>
            </a:r>
            <a:r>
              <a:rPr lang="en" u="sng">
                <a:solidFill>
                  <a:schemeClr val="hlink"/>
                </a:solidFill>
                <a:hlinkClick r:id="rId2"/>
              </a:rPr>
              <a:t>A look at the biggest and deadliest tornadoes: EF5s (baynews9.com)</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96e8492f2a_0_4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96e8492f2a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Category 1 Img: </a:t>
            </a:r>
            <a:r>
              <a:rPr lang="en" u="sng">
                <a:solidFill>
                  <a:schemeClr val="hlink"/>
                </a:solidFill>
                <a:hlinkClick r:id="rId2"/>
              </a:rPr>
              <a:t>Eta strengthens into a Category 1 hurricane | 9news.com</a:t>
            </a:r>
            <a:r>
              <a:rPr lang="en" u="sng">
                <a:solidFill>
                  <a:schemeClr val="hlink"/>
                </a:solidFill>
                <a:hlinkClick r:id="rId3"/>
              </a:rPr>
              <a:t>https://www.lansingstatejournal.com/gcdn/presto/2023/08/12/PLSJ/119f1e78-4624-41b2-a74b-041c4aee60ea-trees_down.jpg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Category 2 Img: </a:t>
            </a:r>
            <a:r>
              <a:rPr lang="en" u="sng">
                <a:solidFill>
                  <a:schemeClr val="hlink"/>
                </a:solidFill>
                <a:hlinkClick r:id="rId4"/>
              </a:rPr>
              <a:t>Hurricane Maria grows to a Category 2, nears already battered Caribbean – The Denver Post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Category 3 Img: </a:t>
            </a:r>
            <a:r>
              <a:rPr lang="en" u="sng">
                <a:solidFill>
                  <a:schemeClr val="hlink"/>
                </a:solidFill>
                <a:hlinkClick r:id="rId5"/>
              </a:rPr>
              <a:t>Hurricane Idalia could have caused even more damage to Florida. Here's why it didn't. (nbcnews.com)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Category 4 Img: </a:t>
            </a:r>
            <a:r>
              <a:rPr lang="en" u="sng">
                <a:solidFill>
                  <a:schemeClr val="hlink"/>
                </a:solidFill>
                <a:hlinkClick r:id="rId6"/>
              </a:rPr>
              <a:t>Storm Fiona batters Canada's eastern fishery, farms | Reuters</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96e8492f2a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96e8492f2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Hurricane Michael Picture: </a:t>
            </a:r>
            <a:r>
              <a:rPr lang="en" u="sng">
                <a:solidFill>
                  <a:schemeClr val="hlink"/>
                </a:solidFill>
                <a:hlinkClick r:id="rId2"/>
              </a:rPr>
              <a:t>More Photos of the Incredible Devastation Left by Hurricane Michael - The Atlantic</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96e8492f2a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96e8492f2a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2023 Hurricane Season: the mid-year outlook | Allianz Commercial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96e8492f2a_0_9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96e8492f2a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2023 Hurricane Season: the mid-year outlook | Allianz Commercial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ncei.noaa.gov/access/monitoring/climate-at-a-glance/global/time-series" TargetMode="External"/><Relationship Id="rId4" Type="http://schemas.openxmlformats.org/officeDocument/2006/relationships/hyperlink" Target="https://public.emdat.be/" TargetMode="External"/><Relationship Id="rId5" Type="http://schemas.openxmlformats.org/officeDocument/2006/relationships/hyperlink" Target="https://www.epa.gov/climate-indicators/climate-change-indicators-sea-surface-temperature" TargetMode="External"/><Relationship Id="rId6" Type="http://schemas.openxmlformats.org/officeDocument/2006/relationships/hyperlink" Target="https://www.epa.gov/climate-indicators/climate-change-indicators-tropical-cyclone-activity" TargetMode="External"/><Relationship Id="rId7" Type="http://schemas.openxmlformats.org/officeDocument/2006/relationships/hyperlink" Target="https://www.nasa.gov/stem-content/global-land-ocean-temperature-index-data-set"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iccsafe.org/building-safety-journal/bsj-dives/how-damage-determines-a-tornados-rating-from-fujita-to-enhanced-fujita/" TargetMode="External"/><Relationship Id="rId4" Type="http://schemas.openxmlformats.org/officeDocument/2006/relationships/hyperlink" Target="https://www.wkyc.com/article/news/nation-world/what-is-category-4-hurricane/95-592865654" TargetMode="External"/><Relationship Id="rId5" Type="http://schemas.openxmlformats.org/officeDocument/2006/relationships/hyperlink" Target="https://www.lansingstatejournal.com/gcdn/presto/2023/08/12/PLSJ/119f1e78-4624-41b2-a74b-041c4aee60ea-trees_down.jpg" TargetMode="External"/><Relationship Id="rId6" Type="http://schemas.openxmlformats.org/officeDocument/2006/relationships/hyperlink" Target="https://www.timesfreepress.com/news/2020/apr/16/national-weather-service-confirms-ef-2-tornado-wal/" TargetMode="External"/><Relationship Id="rId7" Type="http://schemas.openxmlformats.org/officeDocument/2006/relationships/hyperlink" Target="https://www.ajc.com/news/fridays-weather-cold-clear-weather-shines-light-on-storms-damage/VB2DBBN3BVDK5JDDOMCYETEKZU/" TargetMode="External"/><Relationship Id="rId8" Type="http://schemas.openxmlformats.org/officeDocument/2006/relationships/hyperlink" Target="https://www.insurancejournal.com/magazines/mag-features/2014/05/19/329019.ht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baynews9.com/fl/tampa/weather/2021/03/22/nearly-50-ef-5-and-f5-tornadoes-have-struck-the-u-s--since-1950" TargetMode="External"/><Relationship Id="rId4" Type="http://schemas.openxmlformats.org/officeDocument/2006/relationships/hyperlink" Target="https://www.9news.com/article/weather/accuweather/eta-strengthens-into-a-category-1-hurricane/507-fafea3b0-94cd-44e3-a17e-df41978ad18c" TargetMode="External"/><Relationship Id="rId5" Type="http://schemas.openxmlformats.org/officeDocument/2006/relationships/hyperlink" Target="https://www.denverpost.com/2017/09/17/hurricane-maria-carib-islands/" TargetMode="External"/><Relationship Id="rId6" Type="http://schemas.openxmlformats.org/officeDocument/2006/relationships/hyperlink" Target="https://www.nbcnews.com/news/us-news/hurricane-idalia-caused-even-damage-florida-didnt-rcna102985" TargetMode="External"/><Relationship Id="rId7" Type="http://schemas.openxmlformats.org/officeDocument/2006/relationships/hyperlink" Target="https://www.reuters.com/world/storm-fiona-batters-canadas-eastern-fishery-farms-2022-09-26/" TargetMode="External"/><Relationship Id="rId8" Type="http://schemas.openxmlformats.org/officeDocument/2006/relationships/hyperlink" Target="https://www.theatlantic.com/photo/2018/10/photos-incredible-devastation-left-hurricane-michael/572956/"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commercial.allianz.com/news-and-insights/expert-risk-articles/hurricane-season-mid-year-outlook-2023.html" TargetMode="External"/><Relationship Id="rId4" Type="http://schemas.openxmlformats.org/officeDocument/2006/relationships/hyperlink" Target="https://www.popularmechanics.com/science/environment/a44950472/chasing-tornadoes-tornado-alley/"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4.png"/><Relationship Id="rId5" Type="http://schemas.openxmlformats.org/officeDocument/2006/relationships/image" Target="../media/image8.png"/><Relationship Id="rId6"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20.png"/><Relationship Id="rId5" Type="http://schemas.openxmlformats.org/officeDocument/2006/relationships/image" Target="../media/image5.png"/><Relationship Id="rId6"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Hotter Climates and Violent Storms</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November</a:t>
            </a:r>
            <a:r>
              <a:rPr lang="en"/>
              <a:t> 5th, 2023</a:t>
            </a:r>
            <a:endParaRPr/>
          </a:p>
          <a:p>
            <a:pPr indent="0" lvl="0" marL="0" rtl="0" algn="ctr">
              <a:spcBef>
                <a:spcPts val="0"/>
              </a:spcBef>
              <a:spcAft>
                <a:spcPts val="0"/>
              </a:spcAft>
              <a:buNone/>
            </a:pPr>
            <a:r>
              <a:rPr lang="en"/>
              <a:t>Daniel Craig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160700" y="552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Temperatures are moderately correlated</a:t>
            </a:r>
            <a:endParaRPr/>
          </a:p>
        </p:txBody>
      </p:sp>
      <p:pic>
        <p:nvPicPr>
          <p:cNvPr id="142" name="Google Shape;142;p22"/>
          <p:cNvPicPr preferRelativeResize="0"/>
          <p:nvPr/>
        </p:nvPicPr>
        <p:blipFill>
          <a:blip r:embed="rId3">
            <a:alphaModFix/>
          </a:blip>
          <a:stretch>
            <a:fillRect/>
          </a:stretch>
        </p:blipFill>
        <p:spPr>
          <a:xfrm>
            <a:off x="152400" y="627900"/>
            <a:ext cx="8839201" cy="4032844"/>
          </a:xfrm>
          <a:prstGeom prst="rect">
            <a:avLst/>
          </a:prstGeom>
          <a:noFill/>
          <a:ln>
            <a:noFill/>
          </a:ln>
        </p:spPr>
      </p:pic>
      <p:sp>
        <p:nvSpPr>
          <p:cNvPr id="143" name="Google Shape;143;p22"/>
          <p:cNvSpPr txBox="1"/>
          <p:nvPr>
            <p:ph type="title"/>
          </p:nvPr>
        </p:nvSpPr>
        <p:spPr>
          <a:xfrm>
            <a:off x="311700" y="4570800"/>
            <a:ext cx="85206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Is temperature changing and getting hotter?</a:t>
            </a:r>
            <a:endParaRPr/>
          </a:p>
        </p:txBody>
      </p:sp>
      <p:sp>
        <p:nvSpPr>
          <p:cNvPr id="144" name="Google Shape;144;p22"/>
          <p:cNvSpPr/>
          <p:nvPr/>
        </p:nvSpPr>
        <p:spPr>
          <a:xfrm>
            <a:off x="5879950" y="2362675"/>
            <a:ext cx="1765500" cy="3252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rage"/>
              <a:ea typeface="Average"/>
              <a:cs typeface="Average"/>
              <a:sym typeface="Average"/>
            </a:endParaRPr>
          </a:p>
        </p:txBody>
      </p:sp>
      <p:sp>
        <p:nvSpPr>
          <p:cNvPr id="145" name="Google Shape;145;p22"/>
          <p:cNvSpPr/>
          <p:nvPr/>
        </p:nvSpPr>
        <p:spPr>
          <a:xfrm>
            <a:off x="5879950" y="3537275"/>
            <a:ext cx="1765500" cy="3252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rage"/>
              <a:ea typeface="Average"/>
              <a:cs typeface="Average"/>
              <a:sym typeface="Averag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3"/>
          <p:cNvSpPr txBox="1"/>
          <p:nvPr>
            <p:ph type="title"/>
          </p:nvPr>
        </p:nvSpPr>
        <p:spPr>
          <a:xfrm>
            <a:off x="160700" y="552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Temperature in the long term is also increasing</a:t>
            </a:r>
            <a:endParaRPr/>
          </a:p>
        </p:txBody>
      </p:sp>
      <p:sp>
        <p:nvSpPr>
          <p:cNvPr id="151" name="Google Shape;151;p23"/>
          <p:cNvSpPr txBox="1"/>
          <p:nvPr>
            <p:ph type="title"/>
          </p:nvPr>
        </p:nvSpPr>
        <p:spPr>
          <a:xfrm>
            <a:off x="311700" y="4570800"/>
            <a:ext cx="85206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If intensity and temperature are growing, so what?</a:t>
            </a:r>
            <a:endParaRPr/>
          </a:p>
        </p:txBody>
      </p:sp>
      <p:pic>
        <p:nvPicPr>
          <p:cNvPr id="152" name="Google Shape;152;p23"/>
          <p:cNvPicPr preferRelativeResize="0"/>
          <p:nvPr/>
        </p:nvPicPr>
        <p:blipFill>
          <a:blip r:embed="rId3">
            <a:alphaModFix/>
          </a:blip>
          <a:stretch>
            <a:fillRect/>
          </a:stretch>
        </p:blipFill>
        <p:spPr>
          <a:xfrm>
            <a:off x="228600" y="551700"/>
            <a:ext cx="8067949" cy="4049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the impact?</a:t>
            </a:r>
            <a:endParaRPr/>
          </a:p>
        </p:txBody>
      </p:sp>
      <p:sp>
        <p:nvSpPr>
          <p:cNvPr id="158" name="Google Shape;158;p24"/>
          <p:cNvSpPr txBox="1"/>
          <p:nvPr>
            <p:ph idx="1" type="body"/>
          </p:nvPr>
        </p:nvSpPr>
        <p:spPr>
          <a:xfrm>
            <a:off x="311700" y="1152475"/>
            <a:ext cx="3988500" cy="909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Damage measured by Cost($USD)</a:t>
            </a:r>
            <a:endParaRPr/>
          </a:p>
          <a:p>
            <a:pPr indent="-342900" lvl="0" marL="457200" rtl="0" algn="l">
              <a:spcBef>
                <a:spcPts val="0"/>
              </a:spcBef>
              <a:spcAft>
                <a:spcPts val="0"/>
              </a:spcAft>
              <a:buSzPts val="1800"/>
              <a:buChar char="-"/>
            </a:pPr>
            <a:r>
              <a:rPr lang="en"/>
              <a:t>Deaths</a:t>
            </a:r>
            <a:endParaRPr/>
          </a:p>
        </p:txBody>
      </p:sp>
      <p:sp>
        <p:nvSpPr>
          <p:cNvPr id="159" name="Google Shape;159;p24"/>
          <p:cNvSpPr txBox="1"/>
          <p:nvPr>
            <p:ph idx="1" type="body"/>
          </p:nvPr>
        </p:nvSpPr>
        <p:spPr>
          <a:xfrm>
            <a:off x="4715500" y="1703975"/>
            <a:ext cx="3988500" cy="200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storms are becoming stronger and more frequent over time, is the damage?</a:t>
            </a:r>
            <a:endParaRPr/>
          </a:p>
          <a:p>
            <a:pPr indent="0" lvl="0" marL="0" rtl="0" algn="l">
              <a:spcBef>
                <a:spcPts val="1600"/>
              </a:spcBef>
              <a:spcAft>
                <a:spcPts val="1600"/>
              </a:spcAft>
              <a:buNone/>
            </a:pPr>
            <a:r>
              <a:rPr lang="en"/>
              <a:t>How are communities and lives being impacted by these storms?</a:t>
            </a:r>
            <a:endParaRPr/>
          </a:p>
        </p:txBody>
      </p:sp>
      <p:pic>
        <p:nvPicPr>
          <p:cNvPr id="160" name="Google Shape;160;p24"/>
          <p:cNvPicPr preferRelativeResize="0"/>
          <p:nvPr/>
        </p:nvPicPr>
        <p:blipFill>
          <a:blip r:embed="rId3">
            <a:alphaModFix/>
          </a:blip>
          <a:stretch>
            <a:fillRect/>
          </a:stretch>
        </p:blipFill>
        <p:spPr>
          <a:xfrm>
            <a:off x="152400" y="1986175"/>
            <a:ext cx="4162452" cy="277632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5"/>
          <p:cNvSpPr txBox="1"/>
          <p:nvPr>
            <p:ph type="title"/>
          </p:nvPr>
        </p:nvSpPr>
        <p:spPr>
          <a:xfrm>
            <a:off x="6900" y="64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Damage, count, and temperature all have risen since 1950</a:t>
            </a:r>
            <a:endParaRPr/>
          </a:p>
        </p:txBody>
      </p:sp>
      <p:pic>
        <p:nvPicPr>
          <p:cNvPr id="166" name="Google Shape;166;p25"/>
          <p:cNvPicPr preferRelativeResize="0"/>
          <p:nvPr/>
        </p:nvPicPr>
        <p:blipFill>
          <a:blip r:embed="rId3">
            <a:alphaModFix/>
          </a:blip>
          <a:stretch>
            <a:fillRect/>
          </a:stretch>
        </p:blipFill>
        <p:spPr>
          <a:xfrm>
            <a:off x="72400" y="636725"/>
            <a:ext cx="9010224" cy="4449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6"/>
          <p:cNvSpPr txBox="1"/>
          <p:nvPr>
            <p:ph type="title"/>
          </p:nvPr>
        </p:nvSpPr>
        <p:spPr>
          <a:xfrm>
            <a:off x="6900" y="64025"/>
            <a:ext cx="904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Fortunately, deaths do not have a strong relationship</a:t>
            </a:r>
            <a:endParaRPr/>
          </a:p>
        </p:txBody>
      </p:sp>
      <p:pic>
        <p:nvPicPr>
          <p:cNvPr id="172" name="Google Shape;172;p26"/>
          <p:cNvPicPr preferRelativeResize="0"/>
          <p:nvPr/>
        </p:nvPicPr>
        <p:blipFill>
          <a:blip r:embed="rId3">
            <a:alphaModFix/>
          </a:blip>
          <a:stretch>
            <a:fillRect/>
          </a:stretch>
        </p:blipFill>
        <p:spPr>
          <a:xfrm>
            <a:off x="228600" y="636725"/>
            <a:ext cx="8307202" cy="41440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7"/>
          <p:cNvSpPr txBox="1"/>
          <p:nvPr>
            <p:ph type="title"/>
          </p:nvPr>
        </p:nvSpPr>
        <p:spPr>
          <a:xfrm>
            <a:off x="4443250" y="2655700"/>
            <a:ext cx="3418800" cy="42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Over Time</a:t>
            </a:r>
            <a:endParaRPr sz="2100"/>
          </a:p>
        </p:txBody>
      </p:sp>
      <p:sp>
        <p:nvSpPr>
          <p:cNvPr id="178" name="Google Shape;178;p27"/>
          <p:cNvSpPr txBox="1"/>
          <p:nvPr>
            <p:ph idx="1" type="body"/>
          </p:nvPr>
        </p:nvSpPr>
        <p:spPr>
          <a:xfrm>
            <a:off x="4519975" y="3011025"/>
            <a:ext cx="3988500" cy="1698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Wind (mph) increased</a:t>
            </a:r>
            <a:endParaRPr/>
          </a:p>
          <a:p>
            <a:pPr indent="-342900" lvl="0" marL="457200" rtl="0" algn="l">
              <a:spcBef>
                <a:spcPts val="0"/>
              </a:spcBef>
              <a:spcAft>
                <a:spcPts val="0"/>
              </a:spcAft>
              <a:buSzPts val="1800"/>
              <a:buChar char="-"/>
            </a:pPr>
            <a:r>
              <a:rPr lang="en"/>
              <a:t>Damage increased</a:t>
            </a:r>
            <a:endParaRPr/>
          </a:p>
          <a:p>
            <a:pPr indent="-342900" lvl="0" marL="457200" rtl="0" algn="l">
              <a:spcBef>
                <a:spcPts val="0"/>
              </a:spcBef>
              <a:spcAft>
                <a:spcPts val="0"/>
              </a:spcAft>
              <a:buSzPts val="1800"/>
              <a:buChar char="-"/>
            </a:pPr>
            <a:r>
              <a:rPr lang="en"/>
              <a:t>PDI increased</a:t>
            </a:r>
            <a:endParaRPr/>
          </a:p>
          <a:p>
            <a:pPr indent="-342900" lvl="0" marL="457200" rtl="0" algn="l">
              <a:spcBef>
                <a:spcPts val="0"/>
              </a:spcBef>
              <a:spcAft>
                <a:spcPts val="0"/>
              </a:spcAft>
              <a:buSzPts val="1800"/>
              <a:buChar char="-"/>
            </a:pPr>
            <a:r>
              <a:rPr lang="en"/>
              <a:t>Temperature increased</a:t>
            </a:r>
            <a:endParaRPr/>
          </a:p>
        </p:txBody>
      </p:sp>
      <p:sp>
        <p:nvSpPr>
          <p:cNvPr id="179" name="Google Shape;179;p27"/>
          <p:cNvSpPr txBox="1"/>
          <p:nvPr>
            <p:ph idx="1" type="body"/>
          </p:nvPr>
        </p:nvSpPr>
        <p:spPr>
          <a:xfrm>
            <a:off x="220150" y="1017725"/>
            <a:ext cx="3988500" cy="33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metrics of intensity observed here, except deaths, increase over time and with a moderate correlation between Power Dissemination Index and temperature.</a:t>
            </a:r>
            <a:endParaRPr/>
          </a:p>
          <a:p>
            <a:pPr indent="0" lvl="0" marL="0" rtl="0" algn="l">
              <a:spcBef>
                <a:spcPts val="1600"/>
              </a:spcBef>
              <a:spcAft>
                <a:spcPts val="1600"/>
              </a:spcAft>
              <a:buNone/>
            </a:pPr>
            <a:r>
              <a:rPr lang="en"/>
              <a:t>The correlation between storm intensity and temperature is at least noteworthy if considering how to approach methods of damage mitigation.</a:t>
            </a:r>
            <a:endParaRPr/>
          </a:p>
        </p:txBody>
      </p:sp>
      <p:pic>
        <p:nvPicPr>
          <p:cNvPr id="180" name="Google Shape;180;p27"/>
          <p:cNvPicPr preferRelativeResize="0"/>
          <p:nvPr/>
        </p:nvPicPr>
        <p:blipFill>
          <a:blip r:embed="rId3">
            <a:alphaModFix/>
          </a:blip>
          <a:stretch>
            <a:fillRect/>
          </a:stretch>
        </p:blipFill>
        <p:spPr>
          <a:xfrm>
            <a:off x="5047413" y="726175"/>
            <a:ext cx="2933637" cy="1988227"/>
          </a:xfrm>
          <a:prstGeom prst="rect">
            <a:avLst/>
          </a:prstGeom>
          <a:noFill/>
          <a:ln>
            <a:noFill/>
          </a:ln>
        </p:spPr>
      </p:pic>
      <p:sp>
        <p:nvSpPr>
          <p:cNvPr id="181" name="Google Shape;181;p27"/>
          <p:cNvSpPr txBox="1"/>
          <p:nvPr>
            <p:ph type="title"/>
          </p:nvPr>
        </p:nvSpPr>
        <p:spPr>
          <a:xfrm>
            <a:off x="464100" y="597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Sources/Code Appendix:</a:t>
            </a:r>
            <a:endParaRPr/>
          </a:p>
        </p:txBody>
      </p:sp>
      <p:sp>
        <p:nvSpPr>
          <p:cNvPr id="187" name="Google Shape;187;p28"/>
          <p:cNvSpPr txBox="1"/>
          <p:nvPr>
            <p:ph idx="1" type="body"/>
          </p:nvPr>
        </p:nvSpPr>
        <p:spPr>
          <a:xfrm>
            <a:off x="311700" y="1152475"/>
            <a:ext cx="8520600" cy="381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Global Land Ocean Temperature Change by Year (1901-2000): </a:t>
            </a:r>
            <a:r>
              <a:rPr lang="en" sz="1400" u="sng">
                <a:solidFill>
                  <a:schemeClr val="hlink"/>
                </a:solidFill>
                <a:hlinkClick r:id="rId3"/>
              </a:rPr>
              <a:t>https://www.ncei.noaa.gov/access/monitoring/climate-at-a-glance/global/time-series</a:t>
            </a:r>
            <a:endParaRPr sz="1400"/>
          </a:p>
          <a:p>
            <a:pPr indent="0" lvl="0" marL="0" rtl="0" algn="l">
              <a:spcBef>
                <a:spcPts val="1600"/>
              </a:spcBef>
              <a:spcAft>
                <a:spcPts val="0"/>
              </a:spcAft>
              <a:buNone/>
            </a:pPr>
            <a:r>
              <a:rPr lang="en" sz="1400"/>
              <a:t>Hurricance/Tornado Related Deaths and Storm Count vs Temperature:</a:t>
            </a:r>
            <a:endParaRPr sz="1400"/>
          </a:p>
          <a:p>
            <a:pPr indent="0" lvl="0" marL="0" rtl="0" algn="l">
              <a:spcBef>
                <a:spcPts val="1600"/>
              </a:spcBef>
              <a:spcAft>
                <a:spcPts val="0"/>
              </a:spcAft>
              <a:buNone/>
            </a:pPr>
            <a:r>
              <a:rPr lang="en" sz="1400" u="sng">
                <a:solidFill>
                  <a:schemeClr val="hlink"/>
                </a:solidFill>
                <a:hlinkClick r:id="rId4"/>
              </a:rPr>
              <a:t>https://public.emdat.be/</a:t>
            </a:r>
            <a:endParaRPr sz="1400"/>
          </a:p>
          <a:p>
            <a:pPr indent="0" lvl="0" marL="0" rtl="0" algn="l">
              <a:spcBef>
                <a:spcPts val="1600"/>
              </a:spcBef>
              <a:spcAft>
                <a:spcPts val="0"/>
              </a:spcAft>
              <a:buNone/>
            </a:pPr>
            <a:r>
              <a:rPr lang="en" sz="1400"/>
              <a:t>Sea-Surface Temperature: </a:t>
            </a:r>
            <a:r>
              <a:rPr lang="en" sz="1400" u="sng">
                <a:solidFill>
                  <a:schemeClr val="hlink"/>
                </a:solidFill>
                <a:hlinkClick r:id="rId5"/>
              </a:rPr>
              <a:t>https://www.epa.gov/climate-indicators/climate-change-indicators-sea-surface-temperature</a:t>
            </a:r>
            <a:endParaRPr sz="1400"/>
          </a:p>
          <a:p>
            <a:pPr indent="0" lvl="0" marL="0" rtl="0" algn="l">
              <a:spcBef>
                <a:spcPts val="1600"/>
              </a:spcBef>
              <a:spcAft>
                <a:spcPts val="0"/>
              </a:spcAft>
              <a:buNone/>
            </a:pPr>
            <a:r>
              <a:rPr lang="en" sz="1400"/>
              <a:t>PDI Index Season Values: </a:t>
            </a:r>
            <a:r>
              <a:rPr lang="en" sz="1400" u="sng">
                <a:solidFill>
                  <a:schemeClr val="hlink"/>
                </a:solidFill>
                <a:hlinkClick r:id="rId6"/>
              </a:rPr>
              <a:t>https://www.epa.gov/climate-indicators/climate-change-indicators-tropical-cyclone-activity</a:t>
            </a:r>
            <a:endParaRPr sz="1400"/>
          </a:p>
          <a:p>
            <a:pPr indent="0" lvl="0" marL="0" rtl="0" algn="l">
              <a:spcBef>
                <a:spcPts val="1600"/>
              </a:spcBef>
              <a:spcAft>
                <a:spcPts val="0"/>
              </a:spcAft>
              <a:buNone/>
            </a:pPr>
            <a:r>
              <a:rPr lang="en" sz="1400"/>
              <a:t>Global Land Ocean Temperature Change 1950 - 2020: </a:t>
            </a:r>
            <a:r>
              <a:rPr lang="en" sz="1400" u="sng">
                <a:solidFill>
                  <a:schemeClr val="hlink"/>
                </a:solidFill>
                <a:hlinkClick r:id="rId7"/>
              </a:rPr>
              <a:t>https://www.nasa.gov/stem-content/global-land-ocean-temperature-index-data-set</a:t>
            </a:r>
            <a:endParaRPr sz="1400"/>
          </a:p>
          <a:p>
            <a:pPr indent="0" lvl="0" marL="0" rtl="0" algn="l">
              <a:spcBef>
                <a:spcPts val="1600"/>
              </a:spcBef>
              <a:spcAft>
                <a:spcPts val="0"/>
              </a:spcAft>
              <a:buNone/>
            </a:pPr>
            <a:r>
              <a:t/>
            </a:r>
            <a:endParaRPr sz="1400"/>
          </a:p>
          <a:p>
            <a:pPr indent="0" lvl="0" marL="0" rtl="0" algn="l">
              <a:spcBef>
                <a:spcPts val="1600"/>
              </a:spcBef>
              <a:spcAft>
                <a:spcPts val="1600"/>
              </a:spcAft>
              <a:buNone/>
            </a:pPr>
            <a:r>
              <a:t/>
            </a:r>
            <a:endParaRPr sz="1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APA Data Sources</a:t>
            </a:r>
            <a:r>
              <a:rPr lang="en"/>
              <a:t>:</a:t>
            </a:r>
            <a:endParaRPr/>
          </a:p>
        </p:txBody>
      </p:sp>
      <p:sp>
        <p:nvSpPr>
          <p:cNvPr id="193" name="Google Shape;193;p29"/>
          <p:cNvSpPr txBox="1"/>
          <p:nvPr>
            <p:ph idx="1" type="body"/>
          </p:nvPr>
        </p:nvSpPr>
        <p:spPr>
          <a:xfrm>
            <a:off x="311700" y="1152475"/>
            <a:ext cx="8520600" cy="381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chemeClr val="dk1"/>
                </a:solidFill>
                <a:latin typeface="Arial"/>
                <a:ea typeface="Arial"/>
                <a:cs typeface="Arial"/>
                <a:sym typeface="Arial"/>
              </a:rPr>
              <a:t>Global Time Series | Climate at a Glance | National Centers for Environmental Information (NCEI)</a:t>
            </a:r>
            <a:r>
              <a:rPr lang="en" sz="1100">
                <a:solidFill>
                  <a:schemeClr val="dk1"/>
                </a:solidFill>
                <a:latin typeface="Arial"/>
                <a:ea typeface="Arial"/>
                <a:cs typeface="Arial"/>
                <a:sym typeface="Arial"/>
              </a:rPr>
              <a:t>. (2023, </a:t>
            </a:r>
            <a:r>
              <a:rPr lang="en" sz="1100">
                <a:solidFill>
                  <a:schemeClr val="dk1"/>
                </a:solidFill>
                <a:latin typeface="Arial"/>
                <a:ea typeface="Arial"/>
                <a:cs typeface="Arial"/>
                <a:sym typeface="Arial"/>
              </a:rPr>
              <a:t>November 5</a:t>
            </a:r>
            <a:r>
              <a:rPr lang="en" sz="1100">
                <a:solidFill>
                  <a:schemeClr val="dk1"/>
                </a:solidFill>
                <a:latin typeface="Arial"/>
                <a:ea typeface="Arial"/>
                <a:cs typeface="Arial"/>
                <a:sym typeface="Arial"/>
              </a:rPr>
              <a:t>). </a:t>
            </a:r>
            <a:r>
              <a:rPr i="1" lang="en" sz="1100">
                <a:solidFill>
                  <a:schemeClr val="dk1"/>
                </a:solidFill>
                <a:latin typeface="Arial"/>
                <a:ea typeface="Arial"/>
                <a:cs typeface="Arial"/>
                <a:sym typeface="Arial"/>
              </a:rPr>
              <a:t>Global Time Series | Climate at a Glance | National Centers for Environmental Information (NCEI)</a:t>
            </a:r>
            <a:r>
              <a:rPr lang="en" sz="1100">
                <a:solidFill>
                  <a:schemeClr val="dk1"/>
                </a:solidFill>
                <a:latin typeface="Arial"/>
                <a:ea typeface="Arial"/>
                <a:cs typeface="Arial"/>
                <a:sym typeface="Arial"/>
              </a:rPr>
              <a:t>. https://www.ncei.noaa.gov/access/monitoring/climate-at-a-glance/global/time-series</a:t>
            </a:r>
            <a:endParaRPr sz="1400">
              <a:solidFill>
                <a:schemeClr val="dk1"/>
              </a:solidFill>
            </a:endParaRPr>
          </a:p>
          <a:p>
            <a:pPr indent="0" lvl="0" marL="0" rtl="0" algn="l">
              <a:spcBef>
                <a:spcPts val="1600"/>
              </a:spcBef>
              <a:spcAft>
                <a:spcPts val="0"/>
              </a:spcAft>
              <a:buNone/>
            </a:pPr>
            <a:r>
              <a:rPr i="1" lang="en" sz="1100">
                <a:solidFill>
                  <a:schemeClr val="dk1"/>
                </a:solidFill>
                <a:latin typeface="Arial"/>
                <a:ea typeface="Arial"/>
                <a:cs typeface="Arial"/>
                <a:sym typeface="Arial"/>
              </a:rPr>
              <a:t>Public EM-DAT platform</a:t>
            </a:r>
            <a:r>
              <a:rPr lang="en" sz="1100">
                <a:solidFill>
                  <a:schemeClr val="dk1"/>
                </a:solidFill>
                <a:latin typeface="Arial"/>
                <a:ea typeface="Arial"/>
                <a:cs typeface="Arial"/>
                <a:sym typeface="Arial"/>
              </a:rPr>
              <a:t>. (n.d.). </a:t>
            </a:r>
            <a:r>
              <a:rPr i="1" lang="en" sz="1100">
                <a:solidFill>
                  <a:schemeClr val="dk1"/>
                </a:solidFill>
                <a:latin typeface="Arial"/>
                <a:ea typeface="Arial"/>
                <a:cs typeface="Arial"/>
                <a:sym typeface="Arial"/>
              </a:rPr>
              <a:t>Public EM-DAT platform</a:t>
            </a:r>
            <a:r>
              <a:rPr lang="en" sz="1100">
                <a:solidFill>
                  <a:schemeClr val="dk1"/>
                </a:solidFill>
                <a:latin typeface="Arial"/>
                <a:ea typeface="Arial"/>
                <a:cs typeface="Arial"/>
                <a:sym typeface="Arial"/>
              </a:rPr>
              <a:t>. Retrieved October 30, 2023, from https://public.emdat.be/</a:t>
            </a:r>
            <a:endParaRPr sz="1400">
              <a:solidFill>
                <a:schemeClr val="dk1"/>
              </a:solidFill>
            </a:endParaRPr>
          </a:p>
          <a:p>
            <a:pPr indent="0" lvl="0" marL="0" rtl="0" algn="l">
              <a:spcBef>
                <a:spcPts val="1600"/>
              </a:spcBef>
              <a:spcAft>
                <a:spcPts val="0"/>
              </a:spcAft>
              <a:buNone/>
            </a:pPr>
            <a:r>
              <a:rPr i="1" lang="en" sz="1100">
                <a:solidFill>
                  <a:schemeClr val="dk1"/>
                </a:solidFill>
                <a:latin typeface="Arial"/>
                <a:ea typeface="Arial"/>
                <a:cs typeface="Arial"/>
                <a:sym typeface="Arial"/>
              </a:rPr>
              <a:t>Climate Change Indicators: Sea Surface Temperature</a:t>
            </a:r>
            <a:r>
              <a:rPr lang="en" sz="1100">
                <a:solidFill>
                  <a:schemeClr val="dk1"/>
                </a:solidFill>
                <a:latin typeface="Arial"/>
                <a:ea typeface="Arial"/>
                <a:cs typeface="Arial"/>
                <a:sym typeface="Arial"/>
              </a:rPr>
              <a:t>. (n.d.). </a:t>
            </a:r>
            <a:r>
              <a:rPr i="1" lang="en" sz="1100">
                <a:solidFill>
                  <a:schemeClr val="dk1"/>
                </a:solidFill>
                <a:latin typeface="Arial"/>
                <a:ea typeface="Arial"/>
                <a:cs typeface="Arial"/>
                <a:sym typeface="Arial"/>
              </a:rPr>
              <a:t>Climate Change Indicators: Sea Surface Temperature</a:t>
            </a:r>
            <a:r>
              <a:rPr lang="en" sz="1100">
                <a:solidFill>
                  <a:schemeClr val="dk1"/>
                </a:solidFill>
                <a:latin typeface="Arial"/>
                <a:ea typeface="Arial"/>
                <a:cs typeface="Arial"/>
                <a:sym typeface="Arial"/>
              </a:rPr>
              <a:t>. Retrieved November 5, 2023, from https://www.epa.gov/climate-indicators/climate-change-indicators-sea-surface-temperature</a:t>
            </a:r>
            <a:endParaRPr sz="1400">
              <a:solidFill>
                <a:schemeClr val="dk1"/>
              </a:solidFill>
            </a:endParaRPr>
          </a:p>
          <a:p>
            <a:pPr indent="0" lvl="0" marL="0" rtl="0" algn="l">
              <a:spcBef>
                <a:spcPts val="1600"/>
              </a:spcBef>
              <a:spcAft>
                <a:spcPts val="0"/>
              </a:spcAft>
              <a:buNone/>
            </a:pPr>
            <a:r>
              <a:rPr i="1" lang="en" sz="1100">
                <a:solidFill>
                  <a:schemeClr val="dk1"/>
                </a:solidFill>
                <a:latin typeface="Arial"/>
                <a:ea typeface="Arial"/>
                <a:cs typeface="Arial"/>
                <a:sym typeface="Arial"/>
              </a:rPr>
              <a:t>Climate Change Indicators: Tropical Cyclone Activity</a:t>
            </a:r>
            <a:r>
              <a:rPr lang="en" sz="1100">
                <a:solidFill>
                  <a:schemeClr val="dk1"/>
                </a:solidFill>
                <a:latin typeface="Arial"/>
                <a:ea typeface="Arial"/>
                <a:cs typeface="Arial"/>
                <a:sym typeface="Arial"/>
              </a:rPr>
              <a:t>. (2023, November 5). </a:t>
            </a:r>
            <a:r>
              <a:rPr i="1" lang="en" sz="1100">
                <a:solidFill>
                  <a:schemeClr val="dk1"/>
                </a:solidFill>
                <a:latin typeface="Arial"/>
                <a:ea typeface="Arial"/>
                <a:cs typeface="Arial"/>
                <a:sym typeface="Arial"/>
              </a:rPr>
              <a:t>Climate Change Indicators: Tropical Cyclone Activity</a:t>
            </a:r>
            <a:r>
              <a:rPr lang="en" sz="1100">
                <a:solidFill>
                  <a:schemeClr val="dk1"/>
                </a:solidFill>
                <a:latin typeface="Arial"/>
                <a:ea typeface="Arial"/>
                <a:cs typeface="Arial"/>
                <a:sym typeface="Arial"/>
              </a:rPr>
              <a:t>. https://www.epa.gov/climate-indicators/climate-change-indicators-tropical-cyclone-activity</a:t>
            </a:r>
            <a:endParaRPr sz="1400">
              <a:solidFill>
                <a:schemeClr val="dk1"/>
              </a:solidFill>
            </a:endParaRPr>
          </a:p>
          <a:p>
            <a:pPr indent="0" lvl="0" marL="0" rtl="0" algn="l">
              <a:spcBef>
                <a:spcPts val="1600"/>
              </a:spcBef>
              <a:spcAft>
                <a:spcPts val="0"/>
              </a:spcAft>
              <a:buNone/>
            </a:pPr>
            <a:r>
              <a:rPr i="1" lang="en" sz="1100">
                <a:solidFill>
                  <a:schemeClr val="dk1"/>
                </a:solidFill>
                <a:latin typeface="Arial"/>
                <a:ea typeface="Arial"/>
                <a:cs typeface="Arial"/>
                <a:sym typeface="Arial"/>
              </a:rPr>
              <a:t>Global Land-Ocean Temperature Index Data Set - NASA</a:t>
            </a:r>
            <a:r>
              <a:rPr lang="en" sz="1100">
                <a:solidFill>
                  <a:schemeClr val="dk1"/>
                </a:solidFill>
                <a:latin typeface="Arial"/>
                <a:ea typeface="Arial"/>
                <a:cs typeface="Arial"/>
                <a:sym typeface="Arial"/>
              </a:rPr>
              <a:t>. (n.d.). </a:t>
            </a:r>
            <a:r>
              <a:rPr i="1" lang="en" sz="1100">
                <a:solidFill>
                  <a:schemeClr val="dk1"/>
                </a:solidFill>
                <a:latin typeface="Arial"/>
                <a:ea typeface="Arial"/>
                <a:cs typeface="Arial"/>
                <a:sym typeface="Arial"/>
              </a:rPr>
              <a:t>Global Land-Ocean Temperature Index Data Set - NASA</a:t>
            </a:r>
            <a:r>
              <a:rPr lang="en" sz="1100">
                <a:solidFill>
                  <a:schemeClr val="dk1"/>
                </a:solidFill>
                <a:latin typeface="Arial"/>
                <a:ea typeface="Arial"/>
                <a:cs typeface="Arial"/>
                <a:sym typeface="Arial"/>
              </a:rPr>
              <a:t>. Retrieved November 5, 2023, from https://www.nasa.gov/stem-content/global-land-ocean-temperature-index-data-set/</a:t>
            </a:r>
            <a:endParaRPr sz="1400">
              <a:solidFill>
                <a:schemeClr val="dk1"/>
              </a:solidFill>
            </a:endParaRPr>
          </a:p>
          <a:p>
            <a:pPr indent="0" lvl="0" marL="0" rtl="0" algn="l">
              <a:spcBef>
                <a:spcPts val="1600"/>
              </a:spcBef>
              <a:spcAft>
                <a:spcPts val="1600"/>
              </a:spcAft>
              <a:buNone/>
            </a:pPr>
            <a:r>
              <a:t/>
            </a:r>
            <a:endParaRPr sz="14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APA </a:t>
            </a:r>
            <a:r>
              <a:rPr lang="en"/>
              <a:t>Image Sources:</a:t>
            </a:r>
            <a:endParaRPr/>
          </a:p>
        </p:txBody>
      </p:sp>
      <p:sp>
        <p:nvSpPr>
          <p:cNvPr id="199" name="Google Shape;199;p30"/>
          <p:cNvSpPr txBox="1"/>
          <p:nvPr>
            <p:ph idx="1" type="body"/>
          </p:nvPr>
        </p:nvSpPr>
        <p:spPr>
          <a:xfrm>
            <a:off x="311700" y="1152475"/>
            <a:ext cx="8520600" cy="381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000000"/>
                </a:solidFill>
                <a:latin typeface="Arial"/>
                <a:ea typeface="Arial"/>
                <a:cs typeface="Arial"/>
                <a:sym typeface="Arial"/>
              </a:rPr>
              <a:t>How damage determines a tornado's rating: From Fujita to Enhanced Fujita</a:t>
            </a:r>
            <a:r>
              <a:rPr lang="en" sz="1100">
                <a:solidFill>
                  <a:srgbClr val="000000"/>
                </a:solidFill>
                <a:latin typeface="Arial"/>
                <a:ea typeface="Arial"/>
                <a:cs typeface="Arial"/>
                <a:sym typeface="Arial"/>
              </a:rPr>
              <a:t>. (2023, November 5). </a:t>
            </a:r>
            <a:r>
              <a:rPr i="1" lang="en" sz="1100">
                <a:solidFill>
                  <a:srgbClr val="000000"/>
                </a:solidFill>
                <a:latin typeface="Arial"/>
                <a:ea typeface="Arial"/>
                <a:cs typeface="Arial"/>
                <a:sym typeface="Arial"/>
              </a:rPr>
              <a:t>How damage determines a tornado's rating: From Fujita to Enhanced Fujita</a:t>
            </a:r>
            <a:r>
              <a:rPr lang="en" sz="1100">
                <a:solidFill>
                  <a:srgbClr val="000000"/>
                </a:solidFill>
                <a:latin typeface="Arial"/>
                <a:ea typeface="Arial"/>
                <a:cs typeface="Arial"/>
                <a:sym typeface="Arial"/>
              </a:rPr>
              <a:t>. </a:t>
            </a:r>
            <a:r>
              <a:rPr lang="en" sz="1100" u="sng">
                <a:solidFill>
                  <a:schemeClr val="hlink"/>
                </a:solidFill>
                <a:latin typeface="Arial"/>
                <a:ea typeface="Arial"/>
                <a:cs typeface="Arial"/>
                <a:sym typeface="Arial"/>
                <a:hlinkClick r:id="rId3"/>
              </a:rPr>
              <a:t>https://www.iccsafe.org/building-safety-journal/bsj-dives/how-damage-determines-a-tornados-rating-from-fujita-to-enhanced-fujita/</a:t>
            </a:r>
            <a:endParaRPr sz="1100">
              <a:solidFill>
                <a:srgbClr val="000000"/>
              </a:solidFill>
              <a:latin typeface="Arial"/>
              <a:ea typeface="Arial"/>
              <a:cs typeface="Arial"/>
              <a:sym typeface="Arial"/>
            </a:endParaRPr>
          </a:p>
          <a:p>
            <a:pPr indent="0" lvl="0" marL="0" rtl="0" algn="l">
              <a:spcBef>
                <a:spcPts val="1600"/>
              </a:spcBef>
              <a:spcAft>
                <a:spcPts val="0"/>
              </a:spcAft>
              <a:buNone/>
            </a:pPr>
            <a:r>
              <a:rPr i="1" lang="en" sz="1100">
                <a:solidFill>
                  <a:srgbClr val="000000"/>
                </a:solidFill>
                <a:latin typeface="Arial"/>
                <a:ea typeface="Arial"/>
                <a:cs typeface="Arial"/>
                <a:sym typeface="Arial"/>
              </a:rPr>
              <a:t>What is a category 2 hurricane?</a:t>
            </a:r>
            <a:r>
              <a:rPr lang="en" sz="1100">
                <a:solidFill>
                  <a:srgbClr val="000000"/>
                </a:solidFill>
                <a:latin typeface="Arial"/>
                <a:ea typeface="Arial"/>
                <a:cs typeface="Arial"/>
                <a:sym typeface="Arial"/>
              </a:rPr>
              <a:t>. (2018, September 11). </a:t>
            </a:r>
            <a:r>
              <a:rPr i="1" lang="en" sz="1100">
                <a:solidFill>
                  <a:srgbClr val="000000"/>
                </a:solidFill>
                <a:latin typeface="Arial"/>
                <a:ea typeface="Arial"/>
                <a:cs typeface="Arial"/>
                <a:sym typeface="Arial"/>
              </a:rPr>
              <a:t>What is a category 2 hurricane?</a:t>
            </a:r>
            <a:r>
              <a:rPr lang="en" sz="1100">
                <a:solidFill>
                  <a:srgbClr val="000000"/>
                </a:solidFill>
                <a:latin typeface="Arial"/>
                <a:ea typeface="Arial"/>
                <a:cs typeface="Arial"/>
                <a:sym typeface="Arial"/>
              </a:rPr>
              <a:t>. WKYC Studios. </a:t>
            </a:r>
            <a:r>
              <a:rPr lang="en" sz="1100" u="sng">
                <a:solidFill>
                  <a:schemeClr val="hlink"/>
                </a:solidFill>
                <a:latin typeface="Arial"/>
                <a:ea typeface="Arial"/>
                <a:cs typeface="Arial"/>
                <a:sym typeface="Arial"/>
                <a:hlinkClick r:id="rId4"/>
              </a:rPr>
              <a:t>https://www.wkyc.com/article/news/nation-world/what-is-category-4-hurricane/95-592865654</a:t>
            </a:r>
            <a:endParaRPr sz="1100">
              <a:solidFill>
                <a:srgbClr val="000000"/>
              </a:solidFill>
              <a:latin typeface="Arial"/>
              <a:ea typeface="Arial"/>
              <a:cs typeface="Arial"/>
              <a:sym typeface="Arial"/>
            </a:endParaRPr>
          </a:p>
          <a:p>
            <a:pPr indent="0" lvl="0" marL="0" rtl="0" algn="l">
              <a:lnSpc>
                <a:spcPct val="100000"/>
              </a:lnSpc>
              <a:spcBef>
                <a:spcPts val="1600"/>
              </a:spcBef>
              <a:spcAft>
                <a:spcPts val="0"/>
              </a:spcAft>
              <a:buNone/>
            </a:pPr>
            <a:r>
              <a:rPr i="1" lang="en" sz="1100">
                <a:solidFill>
                  <a:srgbClr val="000000"/>
                </a:solidFill>
                <a:latin typeface="Arial"/>
                <a:ea typeface="Arial"/>
                <a:cs typeface="Arial"/>
                <a:sym typeface="Arial"/>
              </a:rPr>
              <a:t>Lansing State Journal</a:t>
            </a:r>
            <a:r>
              <a:rPr lang="en" sz="1100">
                <a:solidFill>
                  <a:srgbClr val="000000"/>
                </a:solidFill>
                <a:latin typeface="Arial"/>
                <a:ea typeface="Arial"/>
                <a:cs typeface="Arial"/>
                <a:sym typeface="Arial"/>
              </a:rPr>
              <a:t>. (2023, November 5). </a:t>
            </a:r>
            <a:r>
              <a:rPr i="1" lang="en" sz="1100">
                <a:solidFill>
                  <a:srgbClr val="000000"/>
                </a:solidFill>
                <a:latin typeface="Arial"/>
                <a:ea typeface="Arial"/>
                <a:cs typeface="Arial"/>
                <a:sym typeface="Arial"/>
              </a:rPr>
              <a:t>Lansing State Journal</a:t>
            </a:r>
            <a:r>
              <a:rPr lang="en" sz="1100">
                <a:solidFill>
                  <a:srgbClr val="000000"/>
                </a:solidFill>
                <a:latin typeface="Arial"/>
                <a:ea typeface="Arial"/>
                <a:cs typeface="Arial"/>
                <a:sym typeface="Arial"/>
              </a:rPr>
              <a:t>. </a:t>
            </a:r>
            <a:r>
              <a:rPr lang="en" sz="1100" u="sng">
                <a:solidFill>
                  <a:schemeClr val="hlink"/>
                </a:solidFill>
                <a:latin typeface="Arial"/>
                <a:ea typeface="Arial"/>
                <a:cs typeface="Arial"/>
                <a:sym typeface="Arial"/>
                <a:hlinkClick r:id="rId5"/>
              </a:rPr>
              <a:t>https://www.lansingstatejournal.com/gcdn/presto/2023/08/12/PLSJ/119f1e78-4624-41b2-a74b-041c4aee60ea-trees_down.jpg</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rPr i="1" lang="en" sz="1100">
                <a:solidFill>
                  <a:srgbClr val="000000"/>
                </a:solidFill>
                <a:latin typeface="Arial"/>
                <a:ea typeface="Arial"/>
                <a:cs typeface="Arial"/>
                <a:sym typeface="Arial"/>
              </a:rPr>
              <a:t>National Weather Service confirms EF2 tornado touched down in Walker County | Chattanooga Times Free Press</a:t>
            </a:r>
            <a:r>
              <a:rPr lang="en" sz="1100">
                <a:solidFill>
                  <a:srgbClr val="000000"/>
                </a:solidFill>
                <a:latin typeface="Arial"/>
                <a:ea typeface="Arial"/>
                <a:cs typeface="Arial"/>
                <a:sym typeface="Arial"/>
              </a:rPr>
              <a:t>. (2020, November 5). </a:t>
            </a:r>
            <a:r>
              <a:rPr i="1" lang="en" sz="1100">
                <a:solidFill>
                  <a:srgbClr val="000000"/>
                </a:solidFill>
                <a:latin typeface="Arial"/>
                <a:ea typeface="Arial"/>
                <a:cs typeface="Arial"/>
                <a:sym typeface="Arial"/>
              </a:rPr>
              <a:t>National Weather Service confirms EF2 tornado touched down in Walker County | Chattanooga Times Free Press</a:t>
            </a:r>
            <a:r>
              <a:rPr lang="en" sz="1100">
                <a:solidFill>
                  <a:srgbClr val="000000"/>
                </a:solidFill>
                <a:latin typeface="Arial"/>
                <a:ea typeface="Arial"/>
                <a:cs typeface="Arial"/>
                <a:sym typeface="Arial"/>
              </a:rPr>
              <a:t>. </a:t>
            </a:r>
            <a:r>
              <a:rPr lang="en" sz="1100" u="sng">
                <a:solidFill>
                  <a:schemeClr val="hlink"/>
                </a:solidFill>
                <a:latin typeface="Arial"/>
                <a:ea typeface="Arial"/>
                <a:cs typeface="Arial"/>
                <a:sym typeface="Arial"/>
                <a:hlinkClick r:id="rId6"/>
              </a:rPr>
              <a:t>https://www.timesfreepress.com/news/2020/apr/16/national-weather-service-confirms-ef-2-tornado-wal/</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rPr i="1" lang="en" sz="1100">
                <a:solidFill>
                  <a:srgbClr val="000000"/>
                </a:solidFill>
                <a:latin typeface="Arial"/>
                <a:ea typeface="Arial"/>
                <a:cs typeface="Arial"/>
                <a:sym typeface="Arial"/>
              </a:rPr>
              <a:t>4 tornadoes, including EF3, confirmed across 4 Georgia counties</a:t>
            </a:r>
            <a:r>
              <a:rPr lang="en" sz="1100">
                <a:solidFill>
                  <a:srgbClr val="000000"/>
                </a:solidFill>
                <a:latin typeface="Arial"/>
                <a:ea typeface="Arial"/>
                <a:cs typeface="Arial"/>
                <a:sym typeface="Arial"/>
              </a:rPr>
              <a:t>. (n.d.). </a:t>
            </a:r>
            <a:r>
              <a:rPr i="1" lang="en" sz="1100">
                <a:solidFill>
                  <a:srgbClr val="000000"/>
                </a:solidFill>
                <a:latin typeface="Arial"/>
                <a:ea typeface="Arial"/>
                <a:cs typeface="Arial"/>
                <a:sym typeface="Arial"/>
              </a:rPr>
              <a:t>4 tornadoes, including EF3, confirmed across 4 Georgia counties</a:t>
            </a:r>
            <a:r>
              <a:rPr lang="en" sz="1100">
                <a:solidFill>
                  <a:srgbClr val="000000"/>
                </a:solidFill>
                <a:latin typeface="Arial"/>
                <a:ea typeface="Arial"/>
                <a:cs typeface="Arial"/>
                <a:sym typeface="Arial"/>
              </a:rPr>
              <a:t>. The Atlanta Journal-constitution. </a:t>
            </a:r>
            <a:r>
              <a:rPr lang="en" sz="1100" u="sng">
                <a:solidFill>
                  <a:schemeClr val="hlink"/>
                </a:solidFill>
                <a:latin typeface="Arial"/>
                <a:ea typeface="Arial"/>
                <a:cs typeface="Arial"/>
                <a:sym typeface="Arial"/>
                <a:hlinkClick r:id="rId7"/>
              </a:rPr>
              <a:t>https://www.ajc.com/news/fridays-weather-cold-clear-weather-shines-light-on-storms-damage/VB2DBBN3BVDK5JDDOMCYETEKZU/</a:t>
            </a:r>
            <a:endParaRPr sz="1100">
              <a:solidFill>
                <a:srgbClr val="000000"/>
              </a:solidFill>
              <a:latin typeface="Arial"/>
              <a:ea typeface="Arial"/>
              <a:cs typeface="Arial"/>
              <a:sym typeface="Arial"/>
            </a:endParaRPr>
          </a:p>
          <a:p>
            <a:pPr indent="0" lvl="0" marL="0" rtl="0" algn="l">
              <a:spcBef>
                <a:spcPts val="1600"/>
              </a:spcBef>
              <a:spcAft>
                <a:spcPts val="0"/>
              </a:spcAft>
              <a:buNone/>
            </a:pPr>
            <a:r>
              <a:rPr i="1" lang="en" sz="1100">
                <a:solidFill>
                  <a:srgbClr val="000000"/>
                </a:solidFill>
                <a:latin typeface="Arial"/>
                <a:ea typeface="Arial"/>
                <a:cs typeface="Arial"/>
                <a:sym typeface="Arial"/>
              </a:rPr>
              <a:t>Arkansas Tornado Was EF4; EF2-Rated Twister Hit Oklahoma/Kansas</a:t>
            </a:r>
            <a:r>
              <a:rPr lang="en" sz="1100">
                <a:solidFill>
                  <a:srgbClr val="000000"/>
                </a:solidFill>
                <a:latin typeface="Arial"/>
                <a:ea typeface="Arial"/>
                <a:cs typeface="Arial"/>
                <a:sym typeface="Arial"/>
              </a:rPr>
              <a:t>. (2014, November 5). </a:t>
            </a:r>
            <a:r>
              <a:rPr i="1" lang="en" sz="1100">
                <a:solidFill>
                  <a:srgbClr val="000000"/>
                </a:solidFill>
                <a:latin typeface="Arial"/>
                <a:ea typeface="Arial"/>
                <a:cs typeface="Arial"/>
                <a:sym typeface="Arial"/>
              </a:rPr>
              <a:t>Arkansas Tornado Was EF4; EF2-Rated Twister Hit Oklahoma/Kansas</a:t>
            </a:r>
            <a:r>
              <a:rPr lang="en" sz="1100">
                <a:solidFill>
                  <a:srgbClr val="000000"/>
                </a:solidFill>
                <a:latin typeface="Arial"/>
                <a:ea typeface="Arial"/>
                <a:cs typeface="Arial"/>
                <a:sym typeface="Arial"/>
              </a:rPr>
              <a:t>. </a:t>
            </a:r>
            <a:r>
              <a:rPr lang="en" sz="1100" u="sng">
                <a:solidFill>
                  <a:schemeClr val="hlink"/>
                </a:solidFill>
                <a:latin typeface="Arial"/>
                <a:ea typeface="Arial"/>
                <a:cs typeface="Arial"/>
                <a:sym typeface="Arial"/>
                <a:hlinkClick r:id="rId8"/>
              </a:rPr>
              <a:t>https://www.insurancejournal.com/magazines/mag-features/2014/05/19/329019.htm</a:t>
            </a:r>
            <a:endParaRPr sz="1100">
              <a:solidFill>
                <a:srgbClr val="000000"/>
              </a:solidFill>
              <a:latin typeface="Arial"/>
              <a:ea typeface="Arial"/>
              <a:cs typeface="Arial"/>
              <a:sym typeface="Arial"/>
            </a:endParaRPr>
          </a:p>
          <a:p>
            <a:pPr indent="0" lvl="0" marL="0" rtl="0" algn="l">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1600"/>
              </a:spcBef>
              <a:spcAft>
                <a:spcPts val="1600"/>
              </a:spcAft>
              <a:buNone/>
            </a:pPr>
            <a:r>
              <a:t/>
            </a:r>
            <a:endParaRPr sz="1100">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APA Image Sources:</a:t>
            </a:r>
            <a:endParaRPr/>
          </a:p>
        </p:txBody>
      </p:sp>
      <p:sp>
        <p:nvSpPr>
          <p:cNvPr id="205" name="Google Shape;205;p31"/>
          <p:cNvSpPr txBox="1"/>
          <p:nvPr>
            <p:ph idx="1" type="body"/>
          </p:nvPr>
        </p:nvSpPr>
        <p:spPr>
          <a:xfrm>
            <a:off x="311700" y="1152475"/>
            <a:ext cx="8520600" cy="381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000000"/>
                </a:solidFill>
                <a:latin typeface="Arial"/>
                <a:ea typeface="Arial"/>
                <a:cs typeface="Arial"/>
                <a:sym typeface="Arial"/>
              </a:rPr>
              <a:t>A look at the biggest and deadliest tornadoes: EF5s</a:t>
            </a:r>
            <a:r>
              <a:rPr lang="en" sz="1100">
                <a:solidFill>
                  <a:srgbClr val="000000"/>
                </a:solidFill>
                <a:latin typeface="Arial"/>
                <a:ea typeface="Arial"/>
                <a:cs typeface="Arial"/>
                <a:sym typeface="Arial"/>
              </a:rPr>
              <a:t>. (2021, March 22). </a:t>
            </a:r>
            <a:r>
              <a:rPr i="1" lang="en" sz="1100">
                <a:solidFill>
                  <a:srgbClr val="000000"/>
                </a:solidFill>
                <a:latin typeface="Arial"/>
                <a:ea typeface="Arial"/>
                <a:cs typeface="Arial"/>
                <a:sym typeface="Arial"/>
              </a:rPr>
              <a:t>A look at the biggest and deadliest tornadoes: EF5s</a:t>
            </a:r>
            <a:r>
              <a:rPr lang="en" sz="1100">
                <a:solidFill>
                  <a:srgbClr val="000000"/>
                </a:solidFill>
                <a:latin typeface="Arial"/>
                <a:ea typeface="Arial"/>
                <a:cs typeface="Arial"/>
                <a:sym typeface="Arial"/>
              </a:rPr>
              <a:t>. </a:t>
            </a:r>
            <a:r>
              <a:rPr lang="en" sz="1100" u="sng">
                <a:solidFill>
                  <a:schemeClr val="hlink"/>
                </a:solidFill>
                <a:latin typeface="Arial"/>
                <a:ea typeface="Arial"/>
                <a:cs typeface="Arial"/>
                <a:sym typeface="Arial"/>
                <a:hlinkClick r:id="rId3"/>
              </a:rPr>
              <a:t>https://baynews9.com/fl/tampa/weather/2021/03/22/nearly-50-ef-5-and-f5-tornadoes-have-struck-the-u-s--since-1950</a:t>
            </a:r>
            <a:endParaRPr sz="1100">
              <a:solidFill>
                <a:srgbClr val="000000"/>
              </a:solidFill>
              <a:latin typeface="Arial"/>
              <a:ea typeface="Arial"/>
              <a:cs typeface="Arial"/>
              <a:sym typeface="Arial"/>
            </a:endParaRPr>
          </a:p>
          <a:p>
            <a:pPr indent="0" lvl="0" marL="0" rtl="0" algn="l">
              <a:spcBef>
                <a:spcPts val="1600"/>
              </a:spcBef>
              <a:spcAft>
                <a:spcPts val="0"/>
              </a:spcAft>
              <a:buNone/>
            </a:pPr>
            <a:r>
              <a:rPr i="1" lang="en" sz="1100">
                <a:solidFill>
                  <a:srgbClr val="000000"/>
                </a:solidFill>
                <a:latin typeface="Arial"/>
                <a:ea typeface="Arial"/>
                <a:cs typeface="Arial"/>
                <a:sym typeface="Arial"/>
              </a:rPr>
              <a:t>Eta Strengthens into a Category 1 Hurricane</a:t>
            </a:r>
            <a:r>
              <a:rPr lang="en" sz="1100">
                <a:solidFill>
                  <a:srgbClr val="000000"/>
                </a:solidFill>
                <a:latin typeface="Arial"/>
                <a:ea typeface="Arial"/>
                <a:cs typeface="Arial"/>
                <a:sym typeface="Arial"/>
              </a:rPr>
              <a:t>. (2020, November 11). </a:t>
            </a:r>
            <a:r>
              <a:rPr i="1" lang="en" sz="1100">
                <a:solidFill>
                  <a:srgbClr val="000000"/>
                </a:solidFill>
                <a:latin typeface="Arial"/>
                <a:ea typeface="Arial"/>
                <a:cs typeface="Arial"/>
                <a:sym typeface="Arial"/>
              </a:rPr>
              <a:t>Eta Strengthens into a Category 1 Hurricane</a:t>
            </a:r>
            <a:r>
              <a:rPr lang="en" sz="1100">
                <a:solidFill>
                  <a:srgbClr val="000000"/>
                </a:solidFill>
                <a:latin typeface="Arial"/>
                <a:ea typeface="Arial"/>
                <a:cs typeface="Arial"/>
                <a:sym typeface="Arial"/>
              </a:rPr>
              <a:t>. 9 News. </a:t>
            </a:r>
            <a:r>
              <a:rPr lang="en" sz="1100" u="sng">
                <a:solidFill>
                  <a:schemeClr val="hlink"/>
                </a:solidFill>
                <a:latin typeface="Arial"/>
                <a:ea typeface="Arial"/>
                <a:cs typeface="Arial"/>
                <a:sym typeface="Arial"/>
                <a:hlinkClick r:id="rId4"/>
              </a:rPr>
              <a:t>https://www.9news.com/article/weather/accuweather/eta-strengthens-into-a-category-1-hurricane/507-fafea3b0-94cd-44e3-a17e-df41978ad18c</a:t>
            </a:r>
            <a:endParaRPr sz="1100">
              <a:solidFill>
                <a:srgbClr val="000000"/>
              </a:solidFill>
              <a:latin typeface="Arial"/>
              <a:ea typeface="Arial"/>
              <a:cs typeface="Arial"/>
              <a:sym typeface="Arial"/>
            </a:endParaRPr>
          </a:p>
          <a:p>
            <a:pPr indent="0" lvl="0" marL="0" rtl="0" algn="l">
              <a:spcBef>
                <a:spcPts val="1600"/>
              </a:spcBef>
              <a:spcAft>
                <a:spcPts val="0"/>
              </a:spcAft>
              <a:buNone/>
            </a:pPr>
            <a:r>
              <a:rPr i="1" lang="en" sz="1100">
                <a:solidFill>
                  <a:srgbClr val="000000"/>
                </a:solidFill>
                <a:latin typeface="Arial"/>
                <a:ea typeface="Arial"/>
                <a:cs typeface="Arial"/>
                <a:sym typeface="Arial"/>
              </a:rPr>
              <a:t>Hurricane Maria grows to a Category 2, nears already battered Caribbean</a:t>
            </a:r>
            <a:r>
              <a:rPr lang="en" sz="1100">
                <a:solidFill>
                  <a:srgbClr val="000000"/>
                </a:solidFill>
                <a:latin typeface="Arial"/>
                <a:ea typeface="Arial"/>
                <a:cs typeface="Arial"/>
                <a:sym typeface="Arial"/>
              </a:rPr>
              <a:t>. (2017, November 5). </a:t>
            </a:r>
            <a:r>
              <a:rPr i="1" lang="en" sz="1100">
                <a:solidFill>
                  <a:srgbClr val="000000"/>
                </a:solidFill>
                <a:latin typeface="Arial"/>
                <a:ea typeface="Arial"/>
                <a:cs typeface="Arial"/>
                <a:sym typeface="Arial"/>
              </a:rPr>
              <a:t>Hurricane Maria grows to a Category 2, nears already battered Caribbean</a:t>
            </a:r>
            <a:r>
              <a:rPr lang="en" sz="1100">
                <a:solidFill>
                  <a:srgbClr val="000000"/>
                </a:solidFill>
                <a:latin typeface="Arial"/>
                <a:ea typeface="Arial"/>
                <a:cs typeface="Arial"/>
                <a:sym typeface="Arial"/>
              </a:rPr>
              <a:t>. Denver Post. </a:t>
            </a:r>
            <a:r>
              <a:rPr lang="en" sz="1100" u="sng">
                <a:solidFill>
                  <a:schemeClr val="hlink"/>
                </a:solidFill>
                <a:latin typeface="Arial"/>
                <a:ea typeface="Arial"/>
                <a:cs typeface="Arial"/>
                <a:sym typeface="Arial"/>
                <a:hlinkClick r:id="rId5"/>
              </a:rPr>
              <a:t>https://www.denverpost.com/2017/09/17/hurricane-maria-carib-islands/</a:t>
            </a:r>
            <a:endParaRPr sz="1100">
              <a:solidFill>
                <a:srgbClr val="000000"/>
              </a:solidFill>
              <a:latin typeface="Arial"/>
              <a:ea typeface="Arial"/>
              <a:cs typeface="Arial"/>
              <a:sym typeface="Arial"/>
            </a:endParaRPr>
          </a:p>
          <a:p>
            <a:pPr indent="0" lvl="0" marL="0" rtl="0" algn="l">
              <a:spcBef>
                <a:spcPts val="1600"/>
              </a:spcBef>
              <a:spcAft>
                <a:spcPts val="0"/>
              </a:spcAft>
              <a:buNone/>
            </a:pPr>
            <a:r>
              <a:rPr i="1" lang="en" sz="1100">
                <a:solidFill>
                  <a:srgbClr val="000000"/>
                </a:solidFill>
                <a:latin typeface="Arial"/>
                <a:ea typeface="Arial"/>
                <a:cs typeface="Arial"/>
                <a:sym typeface="Arial"/>
              </a:rPr>
              <a:t>Hurricane Idalia could have caused even more damage to Florida. Here's why it didn't.</a:t>
            </a:r>
            <a:r>
              <a:rPr lang="en" sz="1100">
                <a:solidFill>
                  <a:srgbClr val="000000"/>
                </a:solidFill>
                <a:latin typeface="Arial"/>
                <a:ea typeface="Arial"/>
                <a:cs typeface="Arial"/>
                <a:sym typeface="Arial"/>
              </a:rPr>
              <a:t>. (2023, November 5). </a:t>
            </a:r>
            <a:r>
              <a:rPr i="1" lang="en" sz="1100">
                <a:solidFill>
                  <a:srgbClr val="000000"/>
                </a:solidFill>
                <a:latin typeface="Arial"/>
                <a:ea typeface="Arial"/>
                <a:cs typeface="Arial"/>
                <a:sym typeface="Arial"/>
              </a:rPr>
              <a:t>Hurricane Idalia could have caused even more damage to Florida. Here's why it didn't.</a:t>
            </a:r>
            <a:r>
              <a:rPr lang="en" sz="1100">
                <a:solidFill>
                  <a:srgbClr val="000000"/>
                </a:solidFill>
                <a:latin typeface="Arial"/>
                <a:ea typeface="Arial"/>
                <a:cs typeface="Arial"/>
                <a:sym typeface="Arial"/>
              </a:rPr>
              <a:t>. </a:t>
            </a:r>
            <a:r>
              <a:rPr lang="en" sz="1100" u="sng">
                <a:solidFill>
                  <a:schemeClr val="hlink"/>
                </a:solidFill>
                <a:latin typeface="Arial"/>
                <a:ea typeface="Arial"/>
                <a:cs typeface="Arial"/>
                <a:sym typeface="Arial"/>
                <a:hlinkClick r:id="rId6"/>
              </a:rPr>
              <a:t>https://www.nbcnews.com/news/us-news/hurricane-idalia-caused-even-damage-florida-didnt-rcna102985</a:t>
            </a:r>
            <a:endParaRPr sz="1100">
              <a:solidFill>
                <a:srgbClr val="000000"/>
              </a:solidFill>
              <a:latin typeface="Arial"/>
              <a:ea typeface="Arial"/>
              <a:cs typeface="Arial"/>
              <a:sym typeface="Arial"/>
            </a:endParaRPr>
          </a:p>
          <a:p>
            <a:pPr indent="0" lvl="0" marL="0" rtl="0" algn="l">
              <a:spcBef>
                <a:spcPts val="1600"/>
              </a:spcBef>
              <a:spcAft>
                <a:spcPts val="0"/>
              </a:spcAft>
              <a:buNone/>
            </a:pPr>
            <a:r>
              <a:rPr i="1" lang="en" sz="1100">
                <a:solidFill>
                  <a:srgbClr val="000000"/>
                </a:solidFill>
                <a:latin typeface="Arial"/>
                <a:ea typeface="Arial"/>
                <a:cs typeface="Arial"/>
                <a:sym typeface="Arial"/>
              </a:rPr>
              <a:t>Storm Fiona batters Canada's eastern fishery, farms</a:t>
            </a:r>
            <a:r>
              <a:rPr lang="en" sz="1100">
                <a:solidFill>
                  <a:srgbClr val="000000"/>
                </a:solidFill>
                <a:latin typeface="Arial"/>
                <a:ea typeface="Arial"/>
                <a:cs typeface="Arial"/>
                <a:sym typeface="Arial"/>
              </a:rPr>
              <a:t>. (2022, September 26). </a:t>
            </a:r>
            <a:r>
              <a:rPr i="1" lang="en" sz="1100">
                <a:solidFill>
                  <a:srgbClr val="000000"/>
                </a:solidFill>
                <a:latin typeface="Arial"/>
                <a:ea typeface="Arial"/>
                <a:cs typeface="Arial"/>
                <a:sym typeface="Arial"/>
              </a:rPr>
              <a:t>Storm Fiona batters Canada's eastern fishery, farms</a:t>
            </a:r>
            <a:r>
              <a:rPr lang="en" sz="1100">
                <a:solidFill>
                  <a:srgbClr val="000000"/>
                </a:solidFill>
                <a:latin typeface="Arial"/>
                <a:ea typeface="Arial"/>
                <a:cs typeface="Arial"/>
                <a:sym typeface="Arial"/>
              </a:rPr>
              <a:t>. Reuters. </a:t>
            </a:r>
            <a:r>
              <a:rPr lang="en" sz="1100" u="sng">
                <a:solidFill>
                  <a:schemeClr val="hlink"/>
                </a:solidFill>
                <a:latin typeface="Arial"/>
                <a:ea typeface="Arial"/>
                <a:cs typeface="Arial"/>
                <a:sym typeface="Arial"/>
                <a:hlinkClick r:id="rId7"/>
              </a:rPr>
              <a:t>https://www.reuters.com/world/storm-fiona-batters-canadas-eastern-fishery-farms-2022-09-26/</a:t>
            </a:r>
            <a:endParaRPr sz="1100">
              <a:solidFill>
                <a:srgbClr val="000000"/>
              </a:solidFill>
              <a:latin typeface="Arial"/>
              <a:ea typeface="Arial"/>
              <a:cs typeface="Arial"/>
              <a:sym typeface="Arial"/>
            </a:endParaRPr>
          </a:p>
          <a:p>
            <a:pPr indent="0" lvl="0" marL="0" rtl="0" algn="l">
              <a:spcBef>
                <a:spcPts val="1600"/>
              </a:spcBef>
              <a:spcAft>
                <a:spcPts val="0"/>
              </a:spcAft>
              <a:buNone/>
            </a:pPr>
            <a:r>
              <a:rPr i="1" lang="en" sz="1100">
                <a:solidFill>
                  <a:srgbClr val="000000"/>
                </a:solidFill>
                <a:latin typeface="Arial"/>
                <a:ea typeface="Arial"/>
                <a:cs typeface="Arial"/>
                <a:sym typeface="Arial"/>
              </a:rPr>
              <a:t>More Photos of the Incredible Devastation Left by Hurricane Michael - The Atlantic</a:t>
            </a:r>
            <a:r>
              <a:rPr lang="en" sz="1100">
                <a:solidFill>
                  <a:srgbClr val="000000"/>
                </a:solidFill>
                <a:latin typeface="Arial"/>
                <a:ea typeface="Arial"/>
                <a:cs typeface="Arial"/>
                <a:sym typeface="Arial"/>
              </a:rPr>
              <a:t>. (2018, November 5). </a:t>
            </a:r>
            <a:r>
              <a:rPr i="1" lang="en" sz="1100">
                <a:solidFill>
                  <a:srgbClr val="000000"/>
                </a:solidFill>
                <a:latin typeface="Arial"/>
                <a:ea typeface="Arial"/>
                <a:cs typeface="Arial"/>
                <a:sym typeface="Arial"/>
              </a:rPr>
              <a:t>More Photos of the Incredible Devastation Left by Hurricane Michael - The Atlantic</a:t>
            </a:r>
            <a:r>
              <a:rPr lang="en" sz="1100">
                <a:solidFill>
                  <a:srgbClr val="000000"/>
                </a:solidFill>
                <a:latin typeface="Arial"/>
                <a:ea typeface="Arial"/>
                <a:cs typeface="Arial"/>
                <a:sym typeface="Arial"/>
              </a:rPr>
              <a:t>. The Atlantic. </a:t>
            </a:r>
            <a:r>
              <a:rPr lang="en" sz="1100" u="sng">
                <a:solidFill>
                  <a:schemeClr val="hlink"/>
                </a:solidFill>
                <a:latin typeface="Arial"/>
                <a:ea typeface="Arial"/>
                <a:cs typeface="Arial"/>
                <a:sym typeface="Arial"/>
                <a:hlinkClick r:id="rId8"/>
              </a:rPr>
              <a:t>https://www.theatlantic.com/photo/2018/10/photos-incredible-devastation-left-hurricane-michael/572956/</a:t>
            </a:r>
            <a:endParaRPr sz="1100">
              <a:solidFill>
                <a:srgbClr val="000000"/>
              </a:solidFill>
              <a:latin typeface="Arial"/>
              <a:ea typeface="Arial"/>
              <a:cs typeface="Arial"/>
              <a:sym typeface="Arial"/>
            </a:endParaRPr>
          </a:p>
          <a:p>
            <a:pPr indent="0" lvl="0" marL="0" rtl="0" algn="l">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1600"/>
              </a:spcBef>
              <a:spcAft>
                <a:spcPts val="1600"/>
              </a:spcAft>
              <a:buNone/>
            </a:pPr>
            <a:r>
              <a:t/>
            </a:r>
            <a:endParaRPr sz="110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Earth’s climate is increasing in </a:t>
            </a:r>
            <a:r>
              <a:rPr lang="en"/>
              <a:t>temperature, hurricanes and tornadoes both seem to be increasing in occurrence and intensity. Hurricane Jeanne (2004) ravaged Haiti and the Bahamas leaving 3,000 dead. Hurricane Mitch (1998) battered Honduras and Nicaragua for 9,000 lives. Hurricane Katrina (2005) killed 1,800 and dealt over $160 billion in damages. Tornado Joplin (2011) levelled 4,000 buildings and killed 158 people.</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Is this coincidence or are storms growing as temperatures increase? To answer this, first is to establish and measure the power of these storms.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APA Image Sources:</a:t>
            </a:r>
            <a:endParaRPr/>
          </a:p>
        </p:txBody>
      </p:sp>
      <p:sp>
        <p:nvSpPr>
          <p:cNvPr id="211" name="Google Shape;211;p32"/>
          <p:cNvSpPr txBox="1"/>
          <p:nvPr>
            <p:ph idx="1" type="body"/>
          </p:nvPr>
        </p:nvSpPr>
        <p:spPr>
          <a:xfrm>
            <a:off x="311700" y="1152475"/>
            <a:ext cx="8520600" cy="381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000000"/>
                </a:solidFill>
                <a:latin typeface="Arial"/>
                <a:ea typeface="Arial"/>
                <a:cs typeface="Arial"/>
                <a:sym typeface="Arial"/>
              </a:rPr>
              <a:t>2023 Hurricane Season: the mid-year outlook</a:t>
            </a:r>
            <a:r>
              <a:rPr lang="en" sz="1100">
                <a:solidFill>
                  <a:srgbClr val="000000"/>
                </a:solidFill>
                <a:latin typeface="Arial"/>
                <a:ea typeface="Arial"/>
                <a:cs typeface="Arial"/>
                <a:sym typeface="Arial"/>
              </a:rPr>
              <a:t>. (2023, November 5). </a:t>
            </a:r>
            <a:r>
              <a:rPr i="1" lang="en" sz="1100">
                <a:solidFill>
                  <a:srgbClr val="000000"/>
                </a:solidFill>
                <a:latin typeface="Arial"/>
                <a:ea typeface="Arial"/>
                <a:cs typeface="Arial"/>
                <a:sym typeface="Arial"/>
              </a:rPr>
              <a:t>2023 Hurricane Season: the mid-year outlook</a:t>
            </a:r>
            <a:r>
              <a:rPr lang="en" sz="1100">
                <a:solidFill>
                  <a:srgbClr val="000000"/>
                </a:solidFill>
                <a:latin typeface="Arial"/>
                <a:ea typeface="Arial"/>
                <a:cs typeface="Arial"/>
                <a:sym typeface="Arial"/>
              </a:rPr>
              <a:t>. Allianz. </a:t>
            </a:r>
            <a:r>
              <a:rPr lang="en" sz="1100" u="sng">
                <a:solidFill>
                  <a:schemeClr val="hlink"/>
                </a:solidFill>
                <a:latin typeface="Arial"/>
                <a:ea typeface="Arial"/>
                <a:cs typeface="Arial"/>
                <a:sym typeface="Arial"/>
                <a:hlinkClick r:id="rId3"/>
              </a:rPr>
              <a:t>https://commercial.allianz.com/news-and-insights/expert-risk-articles/hurricane-season-mid-year-outlook-2023.html</a:t>
            </a:r>
            <a:endParaRPr sz="1100">
              <a:solidFill>
                <a:srgbClr val="000000"/>
              </a:solidFill>
              <a:latin typeface="Arial"/>
              <a:ea typeface="Arial"/>
              <a:cs typeface="Arial"/>
              <a:sym typeface="Arial"/>
            </a:endParaRPr>
          </a:p>
          <a:p>
            <a:pPr indent="0" lvl="0" marL="0" rtl="0" algn="l">
              <a:spcBef>
                <a:spcPts val="1600"/>
              </a:spcBef>
              <a:spcAft>
                <a:spcPts val="0"/>
              </a:spcAft>
              <a:buNone/>
            </a:pPr>
            <a:r>
              <a:rPr i="1" lang="en" sz="1100">
                <a:solidFill>
                  <a:srgbClr val="000000"/>
                </a:solidFill>
                <a:latin typeface="Arial"/>
                <a:ea typeface="Arial"/>
                <a:cs typeface="Arial"/>
                <a:sym typeface="Arial"/>
              </a:rPr>
              <a:t>Forget ‘Twister.’ This Is What It’s Really Like to Be a Storm Chaser</a:t>
            </a:r>
            <a:r>
              <a:rPr lang="en" sz="1100">
                <a:solidFill>
                  <a:srgbClr val="000000"/>
                </a:solidFill>
                <a:latin typeface="Arial"/>
                <a:ea typeface="Arial"/>
                <a:cs typeface="Arial"/>
                <a:sym typeface="Arial"/>
              </a:rPr>
              <a:t>. (2023, November 5). </a:t>
            </a:r>
            <a:r>
              <a:rPr i="1" lang="en" sz="1100">
                <a:solidFill>
                  <a:srgbClr val="000000"/>
                </a:solidFill>
                <a:latin typeface="Arial"/>
                <a:ea typeface="Arial"/>
                <a:cs typeface="Arial"/>
                <a:sym typeface="Arial"/>
              </a:rPr>
              <a:t>Forget ‘Twister.’ This Is What It’s Really Like to Be a Storm Chaser</a:t>
            </a:r>
            <a:r>
              <a:rPr lang="en" sz="1100">
                <a:solidFill>
                  <a:srgbClr val="000000"/>
                </a:solidFill>
                <a:latin typeface="Arial"/>
                <a:ea typeface="Arial"/>
                <a:cs typeface="Arial"/>
                <a:sym typeface="Arial"/>
              </a:rPr>
              <a:t>. Popular Mechanics. </a:t>
            </a:r>
            <a:r>
              <a:rPr lang="en" sz="1100" u="sng">
                <a:solidFill>
                  <a:schemeClr val="hlink"/>
                </a:solidFill>
                <a:latin typeface="Arial"/>
                <a:ea typeface="Arial"/>
                <a:cs typeface="Arial"/>
                <a:sym typeface="Arial"/>
                <a:hlinkClick r:id="rId4"/>
              </a:rPr>
              <a:t>https://www.popularmechanics.com/science/environment/a44950472/chasing-tornadoes-tornado-alley/</a:t>
            </a:r>
            <a:endParaRPr sz="1100">
              <a:solidFill>
                <a:srgbClr val="000000"/>
              </a:solidFill>
              <a:latin typeface="Arial"/>
              <a:ea typeface="Arial"/>
              <a:cs typeface="Arial"/>
              <a:sym typeface="Arial"/>
            </a:endParaRPr>
          </a:p>
          <a:p>
            <a:pPr indent="0" lvl="0" marL="0" rtl="0" algn="l">
              <a:spcBef>
                <a:spcPts val="1600"/>
              </a:spcBef>
              <a:spcAft>
                <a:spcPts val="1600"/>
              </a:spcAft>
              <a:buNone/>
            </a:pPr>
            <a:r>
              <a:t/>
            </a:r>
            <a:endParaRPr sz="1100">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216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Categorizing the Problem</a:t>
            </a:r>
            <a:endParaRPr/>
          </a:p>
        </p:txBody>
      </p:sp>
      <p:grpSp>
        <p:nvGrpSpPr>
          <p:cNvPr id="72" name="Google Shape;72;p15"/>
          <p:cNvGrpSpPr/>
          <p:nvPr/>
        </p:nvGrpSpPr>
        <p:grpSpPr>
          <a:xfrm>
            <a:off x="431900" y="847730"/>
            <a:ext cx="3229375" cy="4056965"/>
            <a:chOff x="431925" y="1304875"/>
            <a:chExt cx="2628928" cy="3636903"/>
          </a:xfrm>
        </p:grpSpPr>
        <p:sp>
          <p:nvSpPr>
            <p:cNvPr id="73" name="Google Shape;73;p15"/>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p:nvPr/>
          </p:nvSpPr>
          <p:spPr>
            <a:xfrm>
              <a:off x="431953" y="1304878"/>
              <a:ext cx="2628900" cy="3636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15"/>
          <p:cNvSpPr txBox="1"/>
          <p:nvPr>
            <p:ph idx="4294967295" type="body"/>
          </p:nvPr>
        </p:nvSpPr>
        <p:spPr>
          <a:xfrm>
            <a:off x="506425" y="771475"/>
            <a:ext cx="2851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rPr>
              <a:t>Hurricanes: Saffir-Simpson Wind Scale</a:t>
            </a:r>
            <a:endParaRPr sz="1500">
              <a:solidFill>
                <a:schemeClr val="lt1"/>
              </a:solidFill>
            </a:endParaRPr>
          </a:p>
        </p:txBody>
      </p:sp>
      <p:pic>
        <p:nvPicPr>
          <p:cNvPr id="76" name="Google Shape;76;p15"/>
          <p:cNvPicPr preferRelativeResize="0"/>
          <p:nvPr/>
        </p:nvPicPr>
        <p:blipFill>
          <a:blip r:embed="rId3">
            <a:alphaModFix/>
          </a:blip>
          <a:stretch>
            <a:fillRect/>
          </a:stretch>
        </p:blipFill>
        <p:spPr>
          <a:xfrm>
            <a:off x="431900" y="1379325"/>
            <a:ext cx="3229375" cy="3509401"/>
          </a:xfrm>
          <a:prstGeom prst="rect">
            <a:avLst/>
          </a:prstGeom>
          <a:noFill/>
          <a:ln>
            <a:noFill/>
          </a:ln>
        </p:spPr>
      </p:pic>
      <p:grpSp>
        <p:nvGrpSpPr>
          <p:cNvPr id="77" name="Google Shape;77;p15"/>
          <p:cNvGrpSpPr/>
          <p:nvPr/>
        </p:nvGrpSpPr>
        <p:grpSpPr>
          <a:xfrm>
            <a:off x="3759199" y="847717"/>
            <a:ext cx="2350559" cy="3994455"/>
            <a:chOff x="6212550" y="1304875"/>
            <a:chExt cx="2632500" cy="3416400"/>
          </a:xfrm>
        </p:grpSpPr>
        <p:sp>
          <p:nvSpPr>
            <p:cNvPr id="78" name="Google Shape;78;p15"/>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txBox="1"/>
            <p:nvPr/>
          </p:nvSpPr>
          <p:spPr>
            <a:xfrm>
              <a:off x="6212550" y="1304875"/>
              <a:ext cx="26325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 name="Google Shape;80;p15"/>
          <p:cNvSpPr txBox="1"/>
          <p:nvPr>
            <p:ph idx="4294967295" type="body"/>
          </p:nvPr>
        </p:nvSpPr>
        <p:spPr>
          <a:xfrm>
            <a:off x="3742875" y="771600"/>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rPr>
              <a:t>Tornados: Enhanced Fujita Scale</a:t>
            </a:r>
            <a:endParaRPr sz="1500">
              <a:solidFill>
                <a:schemeClr val="lt1"/>
              </a:solidFill>
            </a:endParaRPr>
          </a:p>
        </p:txBody>
      </p:sp>
      <p:pic>
        <p:nvPicPr>
          <p:cNvPr id="81" name="Google Shape;81;p15"/>
          <p:cNvPicPr preferRelativeResize="0"/>
          <p:nvPr/>
        </p:nvPicPr>
        <p:blipFill rotWithShape="1">
          <a:blip r:embed="rId4">
            <a:alphaModFix/>
          </a:blip>
          <a:srcRect b="0" l="0" r="0" t="0"/>
          <a:stretch/>
        </p:blipFill>
        <p:spPr>
          <a:xfrm>
            <a:off x="3759000" y="1379325"/>
            <a:ext cx="2350550" cy="3498550"/>
          </a:xfrm>
          <a:prstGeom prst="rect">
            <a:avLst/>
          </a:prstGeom>
          <a:noFill/>
          <a:ln>
            <a:noFill/>
          </a:ln>
        </p:spPr>
      </p:pic>
      <p:sp>
        <p:nvSpPr>
          <p:cNvPr id="82" name="Google Shape;82;p15"/>
          <p:cNvSpPr txBox="1"/>
          <p:nvPr/>
        </p:nvSpPr>
        <p:spPr>
          <a:xfrm>
            <a:off x="6182825" y="766175"/>
            <a:ext cx="2954700" cy="350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Both the Saffir-Simpson and EF Scales correlate wind speeds to building damage.</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rPr lang="en" sz="1800">
                <a:solidFill>
                  <a:schemeClr val="accent3"/>
                </a:solidFill>
                <a:latin typeface="Average"/>
                <a:ea typeface="Average"/>
                <a:cs typeface="Average"/>
                <a:sym typeface="Average"/>
              </a:rPr>
              <a:t>0/1 : Slight damage to roofs, sidings, gutters</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rPr lang="en" sz="1800">
                <a:solidFill>
                  <a:schemeClr val="accent3"/>
                </a:solidFill>
                <a:latin typeface="Average"/>
                <a:ea typeface="Average"/>
                <a:cs typeface="Average"/>
                <a:sym typeface="Average"/>
              </a:rPr>
              <a:t>2: Major roof damage/lost</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rPr lang="en" sz="1800">
                <a:solidFill>
                  <a:schemeClr val="accent3"/>
                </a:solidFill>
                <a:latin typeface="Average"/>
                <a:ea typeface="Average"/>
                <a:cs typeface="Average"/>
                <a:sym typeface="Average"/>
              </a:rPr>
              <a:t>3: Stories of homes destroyed, loss of electricity</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rPr lang="en" sz="1800">
                <a:solidFill>
                  <a:schemeClr val="accent3"/>
                </a:solidFill>
                <a:latin typeface="Average"/>
                <a:ea typeface="Average"/>
                <a:cs typeface="Average"/>
                <a:sym typeface="Average"/>
              </a:rPr>
              <a:t>4: Walls/exterior lost</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rPr lang="en" sz="1800">
                <a:solidFill>
                  <a:schemeClr val="accent3"/>
                </a:solidFill>
                <a:latin typeface="Average"/>
                <a:ea typeface="Average"/>
                <a:cs typeface="Average"/>
                <a:sym typeface="Average"/>
              </a:rPr>
              <a:t>5: Buildings levelled</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0" y="248575"/>
            <a:ext cx="2941200" cy="45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EF 1 Damage</a:t>
            </a:r>
            <a:endParaRPr sz="2200"/>
          </a:p>
        </p:txBody>
      </p:sp>
      <p:sp>
        <p:nvSpPr>
          <p:cNvPr id="88" name="Google Shape;88;p16"/>
          <p:cNvSpPr txBox="1"/>
          <p:nvPr>
            <p:ph type="title"/>
          </p:nvPr>
        </p:nvSpPr>
        <p:spPr>
          <a:xfrm>
            <a:off x="3335125" y="248575"/>
            <a:ext cx="2941200" cy="45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EF</a:t>
            </a:r>
            <a:r>
              <a:rPr lang="en" sz="2200"/>
              <a:t> 2 Damage</a:t>
            </a:r>
            <a:endParaRPr sz="2200"/>
          </a:p>
        </p:txBody>
      </p:sp>
      <p:sp>
        <p:nvSpPr>
          <p:cNvPr id="89" name="Google Shape;89;p16"/>
          <p:cNvSpPr txBox="1"/>
          <p:nvPr>
            <p:ph type="title"/>
          </p:nvPr>
        </p:nvSpPr>
        <p:spPr>
          <a:xfrm>
            <a:off x="1425000" y="2834500"/>
            <a:ext cx="2941200" cy="45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EF </a:t>
            </a:r>
            <a:r>
              <a:rPr lang="en" sz="2200"/>
              <a:t>3 Damage</a:t>
            </a:r>
            <a:endParaRPr sz="2200"/>
          </a:p>
        </p:txBody>
      </p:sp>
      <p:sp>
        <p:nvSpPr>
          <p:cNvPr id="90" name="Google Shape;90;p16"/>
          <p:cNvSpPr txBox="1"/>
          <p:nvPr>
            <p:ph type="title"/>
          </p:nvPr>
        </p:nvSpPr>
        <p:spPr>
          <a:xfrm>
            <a:off x="5057050" y="2799675"/>
            <a:ext cx="2941200" cy="45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EF</a:t>
            </a:r>
            <a:r>
              <a:rPr lang="en" sz="2200"/>
              <a:t> 4 Damage</a:t>
            </a:r>
            <a:endParaRPr sz="2200"/>
          </a:p>
        </p:txBody>
      </p:sp>
      <p:pic>
        <p:nvPicPr>
          <p:cNvPr id="91" name="Google Shape;91;p16"/>
          <p:cNvPicPr preferRelativeResize="0"/>
          <p:nvPr/>
        </p:nvPicPr>
        <p:blipFill>
          <a:blip r:embed="rId3">
            <a:alphaModFix/>
          </a:blip>
          <a:stretch>
            <a:fillRect/>
          </a:stretch>
        </p:blipFill>
        <p:spPr>
          <a:xfrm>
            <a:off x="228600" y="701575"/>
            <a:ext cx="2575269" cy="1828123"/>
          </a:xfrm>
          <a:prstGeom prst="rect">
            <a:avLst/>
          </a:prstGeom>
          <a:noFill/>
          <a:ln>
            <a:noFill/>
          </a:ln>
        </p:spPr>
      </p:pic>
      <p:pic>
        <p:nvPicPr>
          <p:cNvPr id="92" name="Google Shape;92;p16"/>
          <p:cNvPicPr preferRelativeResize="0"/>
          <p:nvPr/>
        </p:nvPicPr>
        <p:blipFill>
          <a:blip r:embed="rId4">
            <a:alphaModFix/>
          </a:blip>
          <a:stretch>
            <a:fillRect/>
          </a:stretch>
        </p:blipFill>
        <p:spPr>
          <a:xfrm>
            <a:off x="3653276" y="752400"/>
            <a:ext cx="2440633" cy="1828125"/>
          </a:xfrm>
          <a:prstGeom prst="rect">
            <a:avLst/>
          </a:prstGeom>
          <a:noFill/>
          <a:ln>
            <a:noFill/>
          </a:ln>
        </p:spPr>
      </p:pic>
      <p:pic>
        <p:nvPicPr>
          <p:cNvPr id="93" name="Google Shape;93;p16"/>
          <p:cNvPicPr preferRelativeResize="0"/>
          <p:nvPr/>
        </p:nvPicPr>
        <p:blipFill>
          <a:blip r:embed="rId5">
            <a:alphaModFix/>
          </a:blip>
          <a:stretch>
            <a:fillRect/>
          </a:stretch>
        </p:blipFill>
        <p:spPr>
          <a:xfrm>
            <a:off x="1750958" y="3270087"/>
            <a:ext cx="2690606" cy="1793299"/>
          </a:xfrm>
          <a:prstGeom prst="rect">
            <a:avLst/>
          </a:prstGeom>
          <a:noFill/>
          <a:ln>
            <a:noFill/>
          </a:ln>
        </p:spPr>
      </p:pic>
      <p:pic>
        <p:nvPicPr>
          <p:cNvPr id="94" name="Google Shape;94;p16"/>
          <p:cNvPicPr preferRelativeResize="0"/>
          <p:nvPr/>
        </p:nvPicPr>
        <p:blipFill>
          <a:blip r:embed="rId6">
            <a:alphaModFix/>
          </a:blip>
          <a:stretch>
            <a:fillRect/>
          </a:stretch>
        </p:blipFill>
        <p:spPr>
          <a:xfrm>
            <a:off x="5307633" y="3270087"/>
            <a:ext cx="2690606" cy="1793299"/>
          </a:xfrm>
          <a:prstGeom prst="rect">
            <a:avLst/>
          </a:prstGeom>
          <a:noFill/>
          <a:ln>
            <a:noFill/>
          </a:ln>
        </p:spPr>
      </p:pic>
      <p:sp>
        <p:nvSpPr>
          <p:cNvPr id="95" name="Google Shape;95;p16"/>
          <p:cNvSpPr txBox="1"/>
          <p:nvPr/>
        </p:nvSpPr>
        <p:spPr>
          <a:xfrm>
            <a:off x="6215400" y="271800"/>
            <a:ext cx="28242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u="sng">
                <a:latin typeface="Average"/>
                <a:ea typeface="Average"/>
                <a:cs typeface="Average"/>
                <a:sym typeface="Average"/>
              </a:rPr>
              <a:t>Tornado EF Damage Examples</a:t>
            </a:r>
            <a:endParaRPr sz="2800" u="sng">
              <a:latin typeface="Average"/>
              <a:ea typeface="Average"/>
              <a:cs typeface="Average"/>
              <a:sym typeface="Averag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7"/>
          <p:cNvSpPr txBox="1"/>
          <p:nvPr>
            <p:ph type="title"/>
          </p:nvPr>
        </p:nvSpPr>
        <p:spPr>
          <a:xfrm>
            <a:off x="0" y="248575"/>
            <a:ext cx="2941200" cy="45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Category 5 Tornado</a:t>
            </a:r>
            <a:endParaRPr sz="2200"/>
          </a:p>
          <a:p>
            <a:pPr indent="0" lvl="0" marL="0" rtl="0" algn="l">
              <a:spcBef>
                <a:spcPts val="0"/>
              </a:spcBef>
              <a:spcAft>
                <a:spcPts val="0"/>
              </a:spcAft>
              <a:buNone/>
            </a:pPr>
            <a:r>
              <a:rPr lang="en" sz="2200"/>
              <a:t>- 2011 Joplin, Missouri</a:t>
            </a:r>
            <a:endParaRPr sz="2200"/>
          </a:p>
        </p:txBody>
      </p:sp>
      <p:pic>
        <p:nvPicPr>
          <p:cNvPr id="101" name="Google Shape;101;p17"/>
          <p:cNvPicPr preferRelativeResize="0"/>
          <p:nvPr/>
        </p:nvPicPr>
        <p:blipFill rotWithShape="1">
          <a:blip r:embed="rId3">
            <a:alphaModFix/>
          </a:blip>
          <a:srcRect b="0" l="0" r="0" t="0"/>
          <a:stretch/>
        </p:blipFill>
        <p:spPr>
          <a:xfrm>
            <a:off x="699000" y="834499"/>
            <a:ext cx="7332350" cy="41237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ph type="title"/>
          </p:nvPr>
        </p:nvSpPr>
        <p:spPr>
          <a:xfrm>
            <a:off x="0" y="248575"/>
            <a:ext cx="2941200" cy="45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Cat.</a:t>
            </a:r>
            <a:r>
              <a:rPr lang="en" sz="2200"/>
              <a:t> 1 Damage</a:t>
            </a:r>
            <a:endParaRPr sz="2200"/>
          </a:p>
        </p:txBody>
      </p:sp>
      <p:sp>
        <p:nvSpPr>
          <p:cNvPr id="107" name="Google Shape;107;p18"/>
          <p:cNvSpPr txBox="1"/>
          <p:nvPr>
            <p:ph type="title"/>
          </p:nvPr>
        </p:nvSpPr>
        <p:spPr>
          <a:xfrm>
            <a:off x="3335125" y="248575"/>
            <a:ext cx="2941200" cy="45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Cat.</a:t>
            </a:r>
            <a:r>
              <a:rPr lang="en" sz="2200"/>
              <a:t> 2 Damage</a:t>
            </a:r>
            <a:endParaRPr sz="2200"/>
          </a:p>
        </p:txBody>
      </p:sp>
      <p:sp>
        <p:nvSpPr>
          <p:cNvPr id="108" name="Google Shape;108;p18"/>
          <p:cNvSpPr txBox="1"/>
          <p:nvPr>
            <p:ph type="title"/>
          </p:nvPr>
        </p:nvSpPr>
        <p:spPr>
          <a:xfrm>
            <a:off x="1425000" y="2834500"/>
            <a:ext cx="2941200" cy="45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Cat.</a:t>
            </a:r>
            <a:r>
              <a:rPr lang="en" sz="2200"/>
              <a:t> 3 Damage</a:t>
            </a:r>
            <a:endParaRPr sz="2200"/>
          </a:p>
        </p:txBody>
      </p:sp>
      <p:sp>
        <p:nvSpPr>
          <p:cNvPr id="109" name="Google Shape;109;p18"/>
          <p:cNvSpPr txBox="1"/>
          <p:nvPr>
            <p:ph type="title"/>
          </p:nvPr>
        </p:nvSpPr>
        <p:spPr>
          <a:xfrm>
            <a:off x="5057050" y="2799675"/>
            <a:ext cx="2941200" cy="45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Cat.</a:t>
            </a:r>
            <a:r>
              <a:rPr lang="en" sz="2200"/>
              <a:t> 4 Damage</a:t>
            </a:r>
            <a:endParaRPr sz="2200"/>
          </a:p>
        </p:txBody>
      </p:sp>
      <p:sp>
        <p:nvSpPr>
          <p:cNvPr id="110" name="Google Shape;110;p18"/>
          <p:cNvSpPr txBox="1"/>
          <p:nvPr/>
        </p:nvSpPr>
        <p:spPr>
          <a:xfrm>
            <a:off x="6215400" y="271800"/>
            <a:ext cx="28242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u="sng">
                <a:latin typeface="Average"/>
                <a:ea typeface="Average"/>
                <a:cs typeface="Average"/>
                <a:sym typeface="Average"/>
              </a:rPr>
              <a:t>Hurricane Catg.</a:t>
            </a:r>
            <a:r>
              <a:rPr lang="en" sz="2800" u="sng">
                <a:latin typeface="Average"/>
                <a:ea typeface="Average"/>
                <a:cs typeface="Average"/>
                <a:sym typeface="Average"/>
              </a:rPr>
              <a:t> Damage Examples</a:t>
            </a:r>
            <a:endParaRPr sz="2800" u="sng">
              <a:latin typeface="Average"/>
              <a:ea typeface="Average"/>
              <a:cs typeface="Average"/>
              <a:sym typeface="Average"/>
            </a:endParaRPr>
          </a:p>
        </p:txBody>
      </p:sp>
      <p:pic>
        <p:nvPicPr>
          <p:cNvPr id="111" name="Google Shape;111;p18"/>
          <p:cNvPicPr preferRelativeResize="0"/>
          <p:nvPr/>
        </p:nvPicPr>
        <p:blipFill>
          <a:blip r:embed="rId3">
            <a:alphaModFix/>
          </a:blip>
          <a:stretch>
            <a:fillRect/>
          </a:stretch>
        </p:blipFill>
        <p:spPr>
          <a:xfrm>
            <a:off x="76200" y="701575"/>
            <a:ext cx="2976926" cy="1674524"/>
          </a:xfrm>
          <a:prstGeom prst="rect">
            <a:avLst/>
          </a:prstGeom>
          <a:noFill/>
          <a:ln>
            <a:noFill/>
          </a:ln>
        </p:spPr>
      </p:pic>
      <p:pic>
        <p:nvPicPr>
          <p:cNvPr id="112" name="Google Shape;112;p18"/>
          <p:cNvPicPr preferRelativeResize="0"/>
          <p:nvPr/>
        </p:nvPicPr>
        <p:blipFill>
          <a:blip r:embed="rId4">
            <a:alphaModFix/>
          </a:blip>
          <a:stretch>
            <a:fillRect/>
          </a:stretch>
        </p:blipFill>
        <p:spPr>
          <a:xfrm>
            <a:off x="1859255" y="3274024"/>
            <a:ext cx="2688604" cy="1793275"/>
          </a:xfrm>
          <a:prstGeom prst="rect">
            <a:avLst/>
          </a:prstGeom>
          <a:noFill/>
          <a:ln>
            <a:noFill/>
          </a:ln>
        </p:spPr>
      </p:pic>
      <p:pic>
        <p:nvPicPr>
          <p:cNvPr id="113" name="Google Shape;113;p18"/>
          <p:cNvPicPr preferRelativeResize="0"/>
          <p:nvPr/>
        </p:nvPicPr>
        <p:blipFill>
          <a:blip r:embed="rId5">
            <a:alphaModFix/>
          </a:blip>
          <a:stretch>
            <a:fillRect/>
          </a:stretch>
        </p:blipFill>
        <p:spPr>
          <a:xfrm>
            <a:off x="5512425" y="3274891"/>
            <a:ext cx="2688600" cy="1792410"/>
          </a:xfrm>
          <a:prstGeom prst="rect">
            <a:avLst/>
          </a:prstGeom>
          <a:noFill/>
          <a:ln>
            <a:noFill/>
          </a:ln>
        </p:spPr>
      </p:pic>
      <p:pic>
        <p:nvPicPr>
          <p:cNvPr id="114" name="Google Shape;114;p18"/>
          <p:cNvPicPr preferRelativeResize="0"/>
          <p:nvPr/>
        </p:nvPicPr>
        <p:blipFill>
          <a:blip r:embed="rId6">
            <a:alphaModFix/>
          </a:blip>
          <a:stretch>
            <a:fillRect/>
          </a:stretch>
        </p:blipFill>
        <p:spPr>
          <a:xfrm>
            <a:off x="3427825" y="777775"/>
            <a:ext cx="2787576" cy="156846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9"/>
          <p:cNvSpPr txBox="1"/>
          <p:nvPr>
            <p:ph type="title"/>
          </p:nvPr>
        </p:nvSpPr>
        <p:spPr>
          <a:xfrm>
            <a:off x="0" y="172375"/>
            <a:ext cx="3672900" cy="45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200"/>
              <a:t>Category 5 Hurricane ‘Michael’</a:t>
            </a:r>
            <a:endParaRPr sz="2200"/>
          </a:p>
          <a:p>
            <a:pPr indent="-368300" lvl="0" marL="457200" rtl="0" algn="l">
              <a:spcBef>
                <a:spcPts val="0"/>
              </a:spcBef>
              <a:spcAft>
                <a:spcPts val="0"/>
              </a:spcAft>
              <a:buSzPts val="2200"/>
              <a:buChar char="-"/>
            </a:pPr>
            <a:r>
              <a:rPr lang="en" sz="2200"/>
              <a:t>2017, US South East</a:t>
            </a:r>
            <a:endParaRPr sz="2200"/>
          </a:p>
        </p:txBody>
      </p:sp>
      <p:pic>
        <p:nvPicPr>
          <p:cNvPr id="120" name="Google Shape;120;p19"/>
          <p:cNvPicPr preferRelativeResize="0"/>
          <p:nvPr/>
        </p:nvPicPr>
        <p:blipFill>
          <a:blip r:embed="rId3">
            <a:alphaModFix/>
          </a:blip>
          <a:stretch>
            <a:fillRect/>
          </a:stretch>
        </p:blipFill>
        <p:spPr>
          <a:xfrm>
            <a:off x="1537434" y="731788"/>
            <a:ext cx="6069132" cy="4137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Measuring the Problem</a:t>
            </a:r>
            <a:endParaRPr/>
          </a:p>
        </p:txBody>
      </p:sp>
      <p:sp>
        <p:nvSpPr>
          <p:cNvPr id="126" name="Google Shape;126;p20"/>
          <p:cNvSpPr txBox="1"/>
          <p:nvPr>
            <p:ph idx="1" type="body"/>
          </p:nvPr>
        </p:nvSpPr>
        <p:spPr>
          <a:xfrm>
            <a:off x="311700" y="1152475"/>
            <a:ext cx="3988500" cy="1698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Wind speed(mph)</a:t>
            </a:r>
            <a:endParaRPr/>
          </a:p>
          <a:p>
            <a:pPr indent="-342900" lvl="0" marL="457200" rtl="0" algn="l">
              <a:spcBef>
                <a:spcPts val="0"/>
              </a:spcBef>
              <a:spcAft>
                <a:spcPts val="0"/>
              </a:spcAft>
              <a:buSzPts val="1800"/>
              <a:buChar char="-"/>
            </a:pPr>
            <a:r>
              <a:rPr lang="en"/>
              <a:t>Number of Storms</a:t>
            </a:r>
            <a:endParaRPr/>
          </a:p>
          <a:p>
            <a:pPr indent="-342900" lvl="0" marL="457200" rtl="0" algn="l">
              <a:spcBef>
                <a:spcPts val="0"/>
              </a:spcBef>
              <a:spcAft>
                <a:spcPts val="0"/>
              </a:spcAft>
              <a:buSzPts val="1800"/>
              <a:buChar char="-"/>
            </a:pPr>
            <a:r>
              <a:rPr lang="en"/>
              <a:t>Power Dissemination Index</a:t>
            </a:r>
            <a:endParaRPr/>
          </a:p>
        </p:txBody>
      </p:sp>
      <p:sp>
        <p:nvSpPr>
          <p:cNvPr id="127" name="Google Shape;127;p20"/>
          <p:cNvSpPr txBox="1"/>
          <p:nvPr>
            <p:ph idx="1" type="body"/>
          </p:nvPr>
        </p:nvSpPr>
        <p:spPr>
          <a:xfrm>
            <a:off x="4715500" y="941975"/>
            <a:ext cx="3988500" cy="267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Wind speed and frequency of storms are common measurements of a storm and its season.</a:t>
            </a:r>
            <a:endParaRPr/>
          </a:p>
          <a:p>
            <a:pPr indent="0" lvl="0" marL="0" rtl="0" algn="l">
              <a:spcBef>
                <a:spcPts val="1600"/>
              </a:spcBef>
              <a:spcAft>
                <a:spcPts val="1600"/>
              </a:spcAft>
              <a:buNone/>
            </a:pPr>
            <a:r>
              <a:rPr lang="en"/>
              <a:t>The Power Dissemination Index measures activity of cyclones in a season by using cyclone strength, duration, and frequency. </a:t>
            </a:r>
            <a:endParaRPr/>
          </a:p>
        </p:txBody>
      </p:sp>
      <p:pic>
        <p:nvPicPr>
          <p:cNvPr id="128" name="Google Shape;128;p20"/>
          <p:cNvPicPr preferRelativeResize="0"/>
          <p:nvPr/>
        </p:nvPicPr>
        <p:blipFill>
          <a:blip r:embed="rId3">
            <a:alphaModFix/>
          </a:blip>
          <a:stretch>
            <a:fillRect/>
          </a:stretch>
        </p:blipFill>
        <p:spPr>
          <a:xfrm>
            <a:off x="387900" y="2757550"/>
            <a:ext cx="3926250" cy="1963125"/>
          </a:xfrm>
          <a:prstGeom prst="rect">
            <a:avLst/>
          </a:prstGeom>
          <a:noFill/>
          <a:ln>
            <a:noFill/>
          </a:ln>
        </p:spPr>
      </p:pic>
      <p:sp>
        <p:nvSpPr>
          <p:cNvPr id="129" name="Google Shape;129;p20"/>
          <p:cNvSpPr txBox="1"/>
          <p:nvPr>
            <p:ph idx="1" type="body"/>
          </p:nvPr>
        </p:nvSpPr>
        <p:spPr>
          <a:xfrm>
            <a:off x="4680075" y="3856450"/>
            <a:ext cx="3988500" cy="90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How do storms and their seasons compare over time on these metrics?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235500" y="64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Higher Wind Speeds and Occurrences grow into the 2000s</a:t>
            </a:r>
            <a:endParaRPr/>
          </a:p>
        </p:txBody>
      </p:sp>
      <p:pic>
        <p:nvPicPr>
          <p:cNvPr id="135" name="Google Shape;135;p21"/>
          <p:cNvPicPr preferRelativeResize="0"/>
          <p:nvPr/>
        </p:nvPicPr>
        <p:blipFill>
          <a:blip r:embed="rId3">
            <a:alphaModFix/>
          </a:blip>
          <a:stretch>
            <a:fillRect/>
          </a:stretch>
        </p:blipFill>
        <p:spPr>
          <a:xfrm>
            <a:off x="152400" y="608400"/>
            <a:ext cx="8839200" cy="3979989"/>
          </a:xfrm>
          <a:prstGeom prst="rect">
            <a:avLst/>
          </a:prstGeom>
          <a:noFill/>
          <a:ln>
            <a:noFill/>
          </a:ln>
        </p:spPr>
      </p:pic>
      <p:sp>
        <p:nvSpPr>
          <p:cNvPr id="136" name="Google Shape;136;p21"/>
          <p:cNvSpPr txBox="1"/>
          <p:nvPr>
            <p:ph type="title"/>
          </p:nvPr>
        </p:nvSpPr>
        <p:spPr>
          <a:xfrm>
            <a:off x="1073700" y="46646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How does PDI, which summarizes wind and frequency, connect with temperature?</a:t>
            </a:r>
            <a:endParaRPr sz="2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